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8" r:id="rId2"/>
    <p:sldId id="455" r:id="rId3"/>
    <p:sldId id="477" r:id="rId4"/>
    <p:sldId id="478" r:id="rId5"/>
    <p:sldId id="492" r:id="rId6"/>
    <p:sldId id="479" r:id="rId7"/>
    <p:sldId id="493" r:id="rId8"/>
    <p:sldId id="481" r:id="rId9"/>
    <p:sldId id="483" r:id="rId10"/>
    <p:sldId id="485" r:id="rId11"/>
    <p:sldId id="494" r:id="rId12"/>
    <p:sldId id="495" r:id="rId13"/>
    <p:sldId id="476" r:id="rId14"/>
    <p:sldId id="4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7F7F7F"/>
    <a:srgbClr val="F04034"/>
    <a:srgbClr val="EE2516"/>
    <a:srgbClr val="D61E10"/>
    <a:srgbClr val="6D7A8B"/>
    <a:srgbClr val="FF60A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57" autoAdjust="0"/>
    <p:restoredTop sz="94660"/>
  </p:normalViewPr>
  <p:slideViewPr>
    <p:cSldViewPr snapToGrid="0">
      <p:cViewPr varScale="1">
        <p:scale>
          <a:sx n="82" d="100"/>
          <a:sy n="82" d="100"/>
        </p:scale>
        <p:origin x="83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3.xml.rels><?xml version="1.0" encoding="UTF-8" standalone="yes"?>
<Relationships xmlns="http://schemas.openxmlformats.org/package/2006/relationships"><Relationship Id="rId2" Type="http://schemas.openxmlformats.org/officeDocument/2006/relationships/hyperlink" Target="mailto:bhargavipunna5714@gmail.com" TargetMode="External"/><Relationship Id="rId1" Type="http://schemas.openxmlformats.org/officeDocument/2006/relationships/hyperlink" Target="mailto:venkatatejapatnam@gmail.com" TargetMode="External"/></Relationships>
</file>

<file path=ppt/diagrams/_rels/drawing13.xml.rels><?xml version="1.0" encoding="UTF-8" standalone="yes"?>
<Relationships xmlns="http://schemas.openxmlformats.org/package/2006/relationships"><Relationship Id="rId2" Type="http://schemas.openxmlformats.org/officeDocument/2006/relationships/hyperlink" Target="mailto:bhargavipunna5714@gmail.com" TargetMode="External"/><Relationship Id="rId1" Type="http://schemas.openxmlformats.org/officeDocument/2006/relationships/hyperlink" Target="mailto:venkatatejapatnam@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FA200A2F-C330-431E-BDD2-CDE3B3595162}">
      <dgm:prSet phldrT="[Text]" custT="1"/>
      <dgm:spPr>
        <a:solidFill>
          <a:schemeClr val="tx1">
            <a:lumMod val="50000"/>
            <a:lumOff val="50000"/>
          </a:schemeClr>
        </a:solidFill>
      </dgm:spPr>
      <dgm:t>
        <a:bodyPr/>
        <a:lstStyle/>
        <a:p>
          <a:pPr algn="l"/>
          <a:r>
            <a:rPr lang="en-IN" sz="2800" dirty="0">
              <a:solidFill>
                <a:schemeClr val="bg1"/>
              </a:solidFill>
              <a:latin typeface="Montserrat" panose="00000500000000000000" pitchFamily="2" charset="0"/>
            </a:rPr>
            <a:t>To empower students and professionals to manage stress before it becomes overwhelming - using technology  that listens, understands and supports.</a:t>
          </a:r>
        </a:p>
      </dgm:t>
    </dgm:pt>
    <dgm:pt modelId="{EDACE483-FB25-487E-AE3F-18DDD456604E}" type="parTrans" cxnId="{FC50C7E3-644C-41DC-9392-BAEC48D274A6}">
      <dgm:prSet/>
      <dgm:spPr/>
      <dgm:t>
        <a:bodyPr/>
        <a:lstStyle/>
        <a:p>
          <a:endParaRPr lang="en-IN">
            <a:latin typeface="Montserrat" panose="00000500000000000000" pitchFamily="2" charset="0"/>
          </a:endParaRPr>
        </a:p>
      </dgm:t>
    </dgm:pt>
    <dgm:pt modelId="{2017CCE2-2B64-4B81-8732-0E2B02FC527F}" type="sibTrans" cxnId="{FC50C7E3-644C-41DC-9392-BAEC48D274A6}">
      <dgm:prSet/>
      <dgm:spPr/>
      <dgm:t>
        <a:bodyPr/>
        <a:lstStyle/>
        <a:p>
          <a:endParaRPr lang="en-IN">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1B6A54B0-7323-418C-B8EE-1A870FF5188A}" type="pres">
      <dgm:prSet presAssocID="{FA200A2F-C330-431E-BDD2-CDE3B3595162}" presName="node" presStyleLbl="node1" presStyleIdx="0" presStyleCnt="1" custLinFactNeighborX="-61639" custLinFactNeighborY="-336">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EFDD747-74B2-4981-9869-3F85B2DE49DC}" type="presOf" srcId="{FA200A2F-C330-431E-BDD2-CDE3B3595162}" destId="{1B6A54B0-7323-418C-B8EE-1A870FF5188A}" srcOrd="0" destOrd="0" presId="urn:microsoft.com/office/officeart/2005/8/layout/default"/>
    <dgm:cxn modelId="{FC50C7E3-644C-41DC-9392-BAEC48D274A6}" srcId="{F63AB343-5A73-47E4-8646-CD6F6FB8F31C}" destId="{FA200A2F-C330-431E-BDD2-CDE3B3595162}" srcOrd="0" destOrd="0" parTransId="{EDACE483-FB25-487E-AE3F-18DDD456604E}" sibTransId="{2017CCE2-2B64-4B81-8732-0E2B02FC527F}"/>
    <dgm:cxn modelId="{CE01DBE9-E7BA-4532-9CE4-09DB7FBA437A}" type="presParOf" srcId="{4BC6EFDF-A91D-4DDE-B436-D0306CA8FB22}" destId="{1B6A54B0-7323-418C-B8EE-1A870FF5188A}" srcOrd="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4DB83B-206D-48A3-BFB8-5D22FE276F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0AB7018-7FE8-45A9-B4D2-6B7B1F0AEB67}">
      <dgm:prSet phldrT="[Text]" custT="1"/>
      <dgm:spPr>
        <a:solidFill>
          <a:srgbClr val="7F7F7F"/>
        </a:solidFill>
      </dgm:spPr>
      <dgm:t>
        <a:bodyPr/>
        <a:lstStyle/>
        <a:p>
          <a:pPr algn="just"/>
          <a:r>
            <a:rPr lang="en-US" sz="2400" dirty="0" err="1">
              <a:latin typeface="Montserrat" panose="00000500000000000000" pitchFamily="2" charset="0"/>
            </a:rPr>
            <a:t>MindEase</a:t>
          </a:r>
          <a:r>
            <a:rPr lang="en-US" sz="2400" dirty="0">
              <a:latin typeface="Montserrat" panose="00000500000000000000" pitchFamily="2" charset="0"/>
            </a:rPr>
            <a:t> is currently in the beta phase with core features developed and tested. The next milestone is scaling deployment across campuses and refining user experience based on feedback,</a:t>
          </a:r>
          <a:endParaRPr lang="en-IN" sz="2400" dirty="0">
            <a:latin typeface="Montserrat" panose="00000500000000000000" pitchFamily="2" charset="0"/>
          </a:endParaRPr>
        </a:p>
      </dgm:t>
    </dgm:pt>
    <dgm:pt modelId="{D541ACD8-8372-4EB6-9CA7-ECD18BE45413}" type="parTrans" cxnId="{C3929DE4-B95D-4FBB-8584-E8C53E18E2A5}">
      <dgm:prSet/>
      <dgm:spPr/>
      <dgm:t>
        <a:bodyPr/>
        <a:lstStyle/>
        <a:p>
          <a:endParaRPr lang="en-IN" sz="2400">
            <a:latin typeface="Montserrat" panose="00000500000000000000" pitchFamily="2" charset="0"/>
          </a:endParaRPr>
        </a:p>
      </dgm:t>
    </dgm:pt>
    <dgm:pt modelId="{6A8CC7DB-E268-4139-9F83-6E0E1C2B6CEE}" type="sibTrans" cxnId="{C3929DE4-B95D-4FBB-8584-E8C53E18E2A5}">
      <dgm:prSet/>
      <dgm:spPr/>
      <dgm:t>
        <a:bodyPr/>
        <a:lstStyle/>
        <a:p>
          <a:endParaRPr lang="en-IN" sz="2400">
            <a:latin typeface="Montserrat" panose="00000500000000000000" pitchFamily="2" charset="0"/>
          </a:endParaRPr>
        </a:p>
      </dgm:t>
    </dgm:pt>
    <dgm:pt modelId="{083499A7-4FA0-4DD9-ACAC-28D408ACCCA1}">
      <dgm:prSet phldrT="[Text]" custT="1"/>
      <dgm:spPr>
        <a:solidFill>
          <a:srgbClr val="7F7F7F"/>
        </a:solidFill>
      </dgm:spPr>
      <dgm:t>
        <a:bodyPr/>
        <a:lstStyle/>
        <a:p>
          <a:r>
            <a:rPr lang="en-IN" sz="2400" dirty="0" err="1">
              <a:latin typeface="Montserrat" panose="00000500000000000000" pitchFamily="2" charset="0"/>
            </a:rPr>
            <a:t>MindEase</a:t>
          </a:r>
          <a:r>
            <a:rPr lang="en-IN" sz="2400" dirty="0">
              <a:latin typeface="Montserrat" panose="00000500000000000000" pitchFamily="2" charset="0"/>
            </a:rPr>
            <a:t> is currently in its developing stage with support from friends. We now seek strategic funding to grow the team, refine features and scale across campuses and partners.</a:t>
          </a:r>
        </a:p>
      </dgm:t>
    </dgm:pt>
    <dgm:pt modelId="{4C42FB7F-A756-4013-8DF5-EDEA386F8751}" type="parTrans" cxnId="{B07914FB-BF71-4903-9F5E-80CFEFA7A48F}">
      <dgm:prSet/>
      <dgm:spPr/>
      <dgm:t>
        <a:bodyPr/>
        <a:lstStyle/>
        <a:p>
          <a:endParaRPr lang="en-IN" sz="2400">
            <a:latin typeface="Montserrat" panose="00000500000000000000" pitchFamily="2" charset="0"/>
          </a:endParaRPr>
        </a:p>
      </dgm:t>
    </dgm:pt>
    <dgm:pt modelId="{98D9DE61-326F-4B94-A869-999CF2A03DE3}" type="sibTrans" cxnId="{B07914FB-BF71-4903-9F5E-80CFEFA7A48F}">
      <dgm:prSet/>
      <dgm:spPr/>
      <dgm:t>
        <a:bodyPr/>
        <a:lstStyle/>
        <a:p>
          <a:endParaRPr lang="en-IN" sz="2400">
            <a:latin typeface="Montserrat" panose="00000500000000000000" pitchFamily="2" charset="0"/>
          </a:endParaRPr>
        </a:p>
      </dgm:t>
    </dgm:pt>
    <dgm:pt modelId="{9BEE7083-627E-446F-81DD-42C51409D1B1}">
      <dgm:prSet phldrT="[Text]" custT="1"/>
      <dgm:spPr>
        <a:solidFill>
          <a:srgbClr val="F04034"/>
        </a:solidFill>
      </dgm:spPr>
      <dgm:t>
        <a:bodyPr/>
        <a:lstStyle/>
        <a:p>
          <a:pPr algn="just"/>
          <a:r>
            <a:rPr lang="en-US" sz="2400" dirty="0">
              <a:latin typeface="Montserrat" panose="00000500000000000000" pitchFamily="2" charset="0"/>
            </a:rPr>
            <a:t>We need a small cross functional team: 2 full-stack developers, 1 AI engineer, 1 UX designer and 1 mental health advisor.</a:t>
          </a:r>
          <a:endParaRPr lang="en-IN" sz="2400" dirty="0">
            <a:latin typeface="Montserrat" panose="00000500000000000000" pitchFamily="2" charset="0"/>
          </a:endParaRPr>
        </a:p>
      </dgm:t>
    </dgm:pt>
    <dgm:pt modelId="{FB774DE3-20A6-44D1-8B37-6B2A975DB86B}" type="parTrans" cxnId="{77EB6BF6-56B3-49C6-A436-F155E1EF744A}">
      <dgm:prSet/>
      <dgm:spPr/>
      <dgm:t>
        <a:bodyPr/>
        <a:lstStyle/>
        <a:p>
          <a:endParaRPr lang="en-IN" sz="2400">
            <a:latin typeface="Montserrat" panose="00000500000000000000" pitchFamily="2" charset="0"/>
          </a:endParaRPr>
        </a:p>
      </dgm:t>
    </dgm:pt>
    <dgm:pt modelId="{A8416F6E-C974-4E48-81A2-30AC84CCF304}" type="sibTrans" cxnId="{77EB6BF6-56B3-49C6-A436-F155E1EF744A}">
      <dgm:prSet/>
      <dgm:spPr/>
      <dgm:t>
        <a:bodyPr/>
        <a:lstStyle/>
        <a:p>
          <a:endParaRPr lang="en-IN" sz="2400">
            <a:latin typeface="Montserrat" panose="00000500000000000000" pitchFamily="2" charset="0"/>
          </a:endParaRPr>
        </a:p>
      </dgm:t>
    </dgm:pt>
    <dgm:pt modelId="{DD1DD2BC-B051-4A6D-A8CF-DF8F8687E883}" type="pres">
      <dgm:prSet presAssocID="{424DB83B-206D-48A3-BFB8-5D22FE276FA1}" presName="diagram" presStyleCnt="0">
        <dgm:presLayoutVars>
          <dgm:dir/>
          <dgm:resizeHandles val="exact"/>
        </dgm:presLayoutVars>
      </dgm:prSet>
      <dgm:spPr/>
    </dgm:pt>
    <dgm:pt modelId="{103E0D37-EBD3-4B88-9FCB-5404958D7CD8}" type="pres">
      <dgm:prSet presAssocID="{D0AB7018-7FE8-45A9-B4D2-6B7B1F0AEB67}" presName="node" presStyleLbl="node1" presStyleIdx="0" presStyleCnt="3" custScaleX="132821" custScaleY="236135" custLinFactNeighborX="-597" custLinFactNeighborY="553">
        <dgm:presLayoutVars>
          <dgm:bulletEnabled val="1"/>
        </dgm:presLayoutVars>
      </dgm:prSet>
      <dgm:spPr/>
    </dgm:pt>
    <dgm:pt modelId="{62D5A905-0574-4E3B-ABB6-9E23BB24DFE2}" type="pres">
      <dgm:prSet presAssocID="{6A8CC7DB-E268-4139-9F83-6E0E1C2B6CEE}" presName="sibTrans" presStyleCnt="0"/>
      <dgm:spPr/>
    </dgm:pt>
    <dgm:pt modelId="{9A09CD44-6373-48BA-94CF-0D0DE4938535}" type="pres">
      <dgm:prSet presAssocID="{9BEE7083-627E-446F-81DD-42C51409D1B1}" presName="node" presStyleLbl="node1" presStyleIdx="1" presStyleCnt="3" custScaleX="132821" custScaleY="180804" custLinFactNeighborX="1208" custLinFactNeighborY="553">
        <dgm:presLayoutVars>
          <dgm:bulletEnabled val="1"/>
        </dgm:presLayoutVars>
      </dgm:prSet>
      <dgm:spPr/>
    </dgm:pt>
    <dgm:pt modelId="{D1CBE8DC-E9ED-49AB-BA64-9734C1429FD9}" type="pres">
      <dgm:prSet presAssocID="{A8416F6E-C974-4E48-81A2-30AC84CCF304}" presName="sibTrans" presStyleCnt="0"/>
      <dgm:spPr/>
    </dgm:pt>
    <dgm:pt modelId="{E605F1CE-1F62-4171-80D5-6035D90FBEDC}" type="pres">
      <dgm:prSet presAssocID="{083499A7-4FA0-4DD9-ACAC-28D408ACCCA1}" presName="node" presStyleLbl="node1" presStyleIdx="2" presStyleCnt="3" custScaleX="134612" custScaleY="210306" custLinFactNeighborX="-1776" custLinFactNeighborY="6940">
        <dgm:presLayoutVars>
          <dgm:bulletEnabled val="1"/>
        </dgm:presLayoutVars>
      </dgm:prSet>
      <dgm:spPr/>
    </dgm:pt>
  </dgm:ptLst>
  <dgm:cxnLst>
    <dgm:cxn modelId="{37C1435E-9179-4F6E-BFA7-F95BF68AB17E}" type="presOf" srcId="{9BEE7083-627E-446F-81DD-42C51409D1B1}" destId="{9A09CD44-6373-48BA-94CF-0D0DE4938535}" srcOrd="0" destOrd="0" presId="urn:microsoft.com/office/officeart/2005/8/layout/default"/>
    <dgm:cxn modelId="{80AFE762-FFE6-4E0F-9D59-12CC2EAE60F6}" type="presOf" srcId="{083499A7-4FA0-4DD9-ACAC-28D408ACCCA1}" destId="{E605F1CE-1F62-4171-80D5-6035D90FBEDC}" srcOrd="0" destOrd="0" presId="urn:microsoft.com/office/officeart/2005/8/layout/default"/>
    <dgm:cxn modelId="{90C9A759-7F93-4873-948B-7FAB77F5F57A}" type="presOf" srcId="{D0AB7018-7FE8-45A9-B4D2-6B7B1F0AEB67}" destId="{103E0D37-EBD3-4B88-9FCB-5404958D7CD8}" srcOrd="0" destOrd="0" presId="urn:microsoft.com/office/officeart/2005/8/layout/default"/>
    <dgm:cxn modelId="{C3929DE4-B95D-4FBB-8584-E8C53E18E2A5}" srcId="{424DB83B-206D-48A3-BFB8-5D22FE276FA1}" destId="{D0AB7018-7FE8-45A9-B4D2-6B7B1F0AEB67}" srcOrd="0" destOrd="0" parTransId="{D541ACD8-8372-4EB6-9CA7-ECD18BE45413}" sibTransId="{6A8CC7DB-E268-4139-9F83-6E0E1C2B6CEE}"/>
    <dgm:cxn modelId="{D8B097F0-6E95-4677-9FF2-195739C0A3DD}" type="presOf" srcId="{424DB83B-206D-48A3-BFB8-5D22FE276FA1}" destId="{DD1DD2BC-B051-4A6D-A8CF-DF8F8687E883}" srcOrd="0" destOrd="0" presId="urn:microsoft.com/office/officeart/2005/8/layout/default"/>
    <dgm:cxn modelId="{77EB6BF6-56B3-49C6-A436-F155E1EF744A}" srcId="{424DB83B-206D-48A3-BFB8-5D22FE276FA1}" destId="{9BEE7083-627E-446F-81DD-42C51409D1B1}" srcOrd="1" destOrd="0" parTransId="{FB774DE3-20A6-44D1-8B37-6B2A975DB86B}" sibTransId="{A8416F6E-C974-4E48-81A2-30AC84CCF304}"/>
    <dgm:cxn modelId="{B07914FB-BF71-4903-9F5E-80CFEFA7A48F}" srcId="{424DB83B-206D-48A3-BFB8-5D22FE276FA1}" destId="{083499A7-4FA0-4DD9-ACAC-28D408ACCCA1}" srcOrd="2" destOrd="0" parTransId="{4C42FB7F-A756-4013-8DF5-EDEA386F8751}" sibTransId="{98D9DE61-326F-4B94-A869-999CF2A03DE3}"/>
    <dgm:cxn modelId="{6D30FF92-78EB-445B-A687-A44CD0C8BAC7}" type="presParOf" srcId="{DD1DD2BC-B051-4A6D-A8CF-DF8F8687E883}" destId="{103E0D37-EBD3-4B88-9FCB-5404958D7CD8}" srcOrd="0" destOrd="0" presId="urn:microsoft.com/office/officeart/2005/8/layout/default"/>
    <dgm:cxn modelId="{485EE8A9-794C-4405-9C43-E3D14ED184B2}" type="presParOf" srcId="{DD1DD2BC-B051-4A6D-A8CF-DF8F8687E883}" destId="{62D5A905-0574-4E3B-ABB6-9E23BB24DFE2}" srcOrd="1" destOrd="0" presId="urn:microsoft.com/office/officeart/2005/8/layout/default"/>
    <dgm:cxn modelId="{CF31C325-02F6-4618-BAEB-8D660F677346}" type="presParOf" srcId="{DD1DD2BC-B051-4A6D-A8CF-DF8F8687E883}" destId="{9A09CD44-6373-48BA-94CF-0D0DE4938535}" srcOrd="2" destOrd="0" presId="urn:microsoft.com/office/officeart/2005/8/layout/default"/>
    <dgm:cxn modelId="{7F696397-5B95-46A0-805B-80A8F3714EEF}" type="presParOf" srcId="{DD1DD2BC-B051-4A6D-A8CF-DF8F8687E883}" destId="{D1CBE8DC-E9ED-49AB-BA64-9734C1429FD9}" srcOrd="3" destOrd="0" presId="urn:microsoft.com/office/officeart/2005/8/layout/default"/>
    <dgm:cxn modelId="{ECC72B54-0354-48E0-8599-BBA87242ABA3}" type="presParOf" srcId="{DD1DD2BC-B051-4A6D-A8CF-DF8F8687E883}" destId="{E605F1CE-1F62-4171-80D5-6035D90FBED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4DB83B-206D-48A3-BFB8-5D22FE276F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0AB7018-7FE8-45A9-B4D2-6B7B1F0AEB67}">
      <dgm:prSet phldrT="[Text]" custT="1"/>
      <dgm:spPr>
        <a:solidFill>
          <a:srgbClr val="7F7F7F"/>
        </a:solidFill>
      </dgm:spPr>
      <dgm:t>
        <a:bodyPr/>
        <a:lstStyle/>
        <a:p>
          <a:r>
            <a:rPr lang="en-US" sz="2400" b="0" i="0" dirty="0">
              <a:latin typeface="Montserrat" panose="00000500000000000000" pitchFamily="2" charset="0"/>
            </a:rPr>
            <a:t>Finalize beta testing, join an incubation unit, and formally register the startup.</a:t>
          </a:r>
        </a:p>
      </dgm:t>
    </dgm:pt>
    <dgm:pt modelId="{D541ACD8-8372-4EB6-9CA7-ECD18BE45413}" type="parTrans" cxnId="{C3929DE4-B95D-4FBB-8584-E8C53E18E2A5}">
      <dgm:prSet/>
      <dgm:spPr/>
      <dgm:t>
        <a:bodyPr/>
        <a:lstStyle/>
        <a:p>
          <a:endParaRPr lang="en-IN" sz="2400">
            <a:latin typeface="Montserrat" panose="00000500000000000000" pitchFamily="2" charset="0"/>
          </a:endParaRPr>
        </a:p>
      </dgm:t>
    </dgm:pt>
    <dgm:pt modelId="{6A8CC7DB-E268-4139-9F83-6E0E1C2B6CEE}" type="sibTrans" cxnId="{C3929DE4-B95D-4FBB-8584-E8C53E18E2A5}">
      <dgm:prSet/>
      <dgm:spPr/>
      <dgm:t>
        <a:bodyPr/>
        <a:lstStyle/>
        <a:p>
          <a:endParaRPr lang="en-IN" sz="2400">
            <a:latin typeface="Montserrat" panose="00000500000000000000" pitchFamily="2" charset="0"/>
          </a:endParaRPr>
        </a:p>
      </dgm:t>
    </dgm:pt>
    <dgm:pt modelId="{9BEE7083-627E-446F-81DD-42C51409D1B1}">
      <dgm:prSet phldrT="[Text]" custT="1"/>
      <dgm:spPr>
        <a:solidFill>
          <a:srgbClr val="F04034"/>
        </a:solidFill>
      </dgm:spPr>
      <dgm:t>
        <a:bodyPr/>
        <a:lstStyle/>
        <a:p>
          <a:r>
            <a:rPr lang="en-IN" sz="2400" dirty="0">
              <a:latin typeface="Montserrat" panose="00000500000000000000" pitchFamily="2" charset="0"/>
            </a:rPr>
            <a:t>Launch the product across campuses, onboard early users and initiate institutional pilots. Begin exploring credit or seed funding options.</a:t>
          </a:r>
        </a:p>
      </dgm:t>
    </dgm:pt>
    <dgm:pt modelId="{FB774DE3-20A6-44D1-8B37-6B2A975DB86B}" type="parTrans" cxnId="{A50B58E3-2AFB-4BBB-A872-B21E4410F4A4}">
      <dgm:prSet/>
      <dgm:spPr/>
      <dgm:t>
        <a:bodyPr/>
        <a:lstStyle/>
        <a:p>
          <a:endParaRPr lang="en-IN" sz="2400">
            <a:latin typeface="Montserrat" panose="00000500000000000000" pitchFamily="2" charset="0"/>
          </a:endParaRPr>
        </a:p>
      </dgm:t>
    </dgm:pt>
    <dgm:pt modelId="{A8416F6E-C974-4E48-81A2-30AC84CCF304}" type="sibTrans" cxnId="{A50B58E3-2AFB-4BBB-A872-B21E4410F4A4}">
      <dgm:prSet/>
      <dgm:spPr/>
      <dgm:t>
        <a:bodyPr/>
        <a:lstStyle/>
        <a:p>
          <a:endParaRPr lang="en-IN" sz="2400">
            <a:latin typeface="Montserrat" panose="00000500000000000000" pitchFamily="2" charset="0"/>
          </a:endParaRPr>
        </a:p>
      </dgm:t>
    </dgm:pt>
    <dgm:pt modelId="{083499A7-4FA0-4DD9-ACAC-28D408ACCCA1}">
      <dgm:prSet phldrT="[Text]" custT="1"/>
      <dgm:spPr>
        <a:solidFill>
          <a:srgbClr val="7F7F7F"/>
        </a:solidFill>
      </dgm:spPr>
      <dgm:t>
        <a:bodyPr/>
        <a:lstStyle/>
        <a:p>
          <a:pPr defTabSz="1066800">
            <a:lnSpc>
              <a:spcPct val="90000"/>
            </a:lnSpc>
            <a:spcBef>
              <a:spcPct val="0"/>
            </a:spcBef>
            <a:spcAft>
              <a:spcPct val="35000"/>
            </a:spcAft>
          </a:pPr>
          <a:r>
            <a:rPr lang="en-IN" sz="2400" dirty="0">
              <a:latin typeface="Montserrat" panose="00000500000000000000" pitchFamily="2" charset="0"/>
            </a:rPr>
            <a:t>Secure angel or VC partnerships for equity based growth. Explore M&amp;A or IPO pathways as the platform scales nationally.</a:t>
          </a:r>
        </a:p>
      </dgm:t>
    </dgm:pt>
    <dgm:pt modelId="{4C42FB7F-A756-4013-8DF5-EDEA386F8751}" type="parTrans" cxnId="{B07914FB-BF71-4903-9F5E-80CFEFA7A48F}">
      <dgm:prSet/>
      <dgm:spPr/>
      <dgm:t>
        <a:bodyPr/>
        <a:lstStyle/>
        <a:p>
          <a:endParaRPr lang="en-IN" sz="2400">
            <a:latin typeface="Montserrat" panose="00000500000000000000" pitchFamily="2" charset="0"/>
          </a:endParaRPr>
        </a:p>
      </dgm:t>
    </dgm:pt>
    <dgm:pt modelId="{98D9DE61-326F-4B94-A869-999CF2A03DE3}" type="sibTrans" cxnId="{B07914FB-BF71-4903-9F5E-80CFEFA7A48F}">
      <dgm:prSet/>
      <dgm:spPr/>
      <dgm:t>
        <a:bodyPr/>
        <a:lstStyle/>
        <a:p>
          <a:endParaRPr lang="en-IN" sz="2400">
            <a:latin typeface="Montserrat" panose="00000500000000000000" pitchFamily="2" charset="0"/>
          </a:endParaRPr>
        </a:p>
      </dgm:t>
    </dgm:pt>
    <dgm:pt modelId="{DD1DD2BC-B051-4A6D-A8CF-DF8F8687E883}" type="pres">
      <dgm:prSet presAssocID="{424DB83B-206D-48A3-BFB8-5D22FE276FA1}" presName="diagram" presStyleCnt="0">
        <dgm:presLayoutVars>
          <dgm:dir/>
          <dgm:resizeHandles val="exact"/>
        </dgm:presLayoutVars>
      </dgm:prSet>
      <dgm:spPr/>
    </dgm:pt>
    <dgm:pt modelId="{103E0D37-EBD3-4B88-9FCB-5404958D7CD8}" type="pres">
      <dgm:prSet presAssocID="{D0AB7018-7FE8-45A9-B4D2-6B7B1F0AEB67}" presName="node" presStyleLbl="node1" presStyleIdx="0" presStyleCnt="3" custScaleX="132821" custScaleY="169029" custLinFactNeighborX="-597" custLinFactNeighborY="553">
        <dgm:presLayoutVars>
          <dgm:bulletEnabled val="1"/>
        </dgm:presLayoutVars>
      </dgm:prSet>
      <dgm:spPr/>
    </dgm:pt>
    <dgm:pt modelId="{62D5A905-0574-4E3B-ABB6-9E23BB24DFE2}" type="pres">
      <dgm:prSet presAssocID="{6A8CC7DB-E268-4139-9F83-6E0E1C2B6CEE}" presName="sibTrans" presStyleCnt="0"/>
      <dgm:spPr/>
    </dgm:pt>
    <dgm:pt modelId="{9A09CD44-6373-48BA-94CF-0D0DE4938535}" type="pres">
      <dgm:prSet presAssocID="{9BEE7083-627E-446F-81DD-42C51409D1B1}" presName="node" presStyleLbl="node1" presStyleIdx="1" presStyleCnt="3" custScaleX="132821" custScaleY="169029" custLinFactNeighborX="1208" custLinFactNeighborY="553">
        <dgm:presLayoutVars>
          <dgm:bulletEnabled val="1"/>
        </dgm:presLayoutVars>
      </dgm:prSet>
      <dgm:spPr/>
    </dgm:pt>
    <dgm:pt modelId="{D1CBE8DC-E9ED-49AB-BA64-9734C1429FD9}" type="pres">
      <dgm:prSet presAssocID="{A8416F6E-C974-4E48-81A2-30AC84CCF304}" presName="sibTrans" presStyleCnt="0"/>
      <dgm:spPr/>
    </dgm:pt>
    <dgm:pt modelId="{E605F1CE-1F62-4171-80D5-6035D90FBEDC}" type="pres">
      <dgm:prSet presAssocID="{083499A7-4FA0-4DD9-ACAC-28D408ACCCA1}" presName="node" presStyleLbl="node1" presStyleIdx="2" presStyleCnt="3" custScaleX="134612" custScaleY="169055" custLinFactNeighborX="-1390" custLinFactNeighborY="-162">
        <dgm:presLayoutVars>
          <dgm:bulletEnabled val="1"/>
        </dgm:presLayoutVars>
      </dgm:prSet>
      <dgm:spPr/>
    </dgm:pt>
  </dgm:ptLst>
  <dgm:cxnLst>
    <dgm:cxn modelId="{504B4B32-9931-4F67-BF09-DB5C8C798275}" type="presOf" srcId="{9BEE7083-627E-446F-81DD-42C51409D1B1}" destId="{9A09CD44-6373-48BA-94CF-0D0DE4938535}" srcOrd="0" destOrd="0" presId="urn:microsoft.com/office/officeart/2005/8/layout/default"/>
    <dgm:cxn modelId="{80AFE762-FFE6-4E0F-9D59-12CC2EAE60F6}" type="presOf" srcId="{083499A7-4FA0-4DD9-ACAC-28D408ACCCA1}" destId="{E605F1CE-1F62-4171-80D5-6035D90FBEDC}" srcOrd="0" destOrd="0" presId="urn:microsoft.com/office/officeart/2005/8/layout/default"/>
    <dgm:cxn modelId="{90C9A759-7F93-4873-948B-7FAB77F5F57A}" type="presOf" srcId="{D0AB7018-7FE8-45A9-B4D2-6B7B1F0AEB67}" destId="{103E0D37-EBD3-4B88-9FCB-5404958D7CD8}" srcOrd="0" destOrd="0" presId="urn:microsoft.com/office/officeart/2005/8/layout/default"/>
    <dgm:cxn modelId="{A50B58E3-2AFB-4BBB-A872-B21E4410F4A4}" srcId="{424DB83B-206D-48A3-BFB8-5D22FE276FA1}" destId="{9BEE7083-627E-446F-81DD-42C51409D1B1}" srcOrd="1" destOrd="0" parTransId="{FB774DE3-20A6-44D1-8B37-6B2A975DB86B}" sibTransId="{A8416F6E-C974-4E48-81A2-30AC84CCF304}"/>
    <dgm:cxn modelId="{C3929DE4-B95D-4FBB-8584-E8C53E18E2A5}" srcId="{424DB83B-206D-48A3-BFB8-5D22FE276FA1}" destId="{D0AB7018-7FE8-45A9-B4D2-6B7B1F0AEB67}" srcOrd="0" destOrd="0" parTransId="{D541ACD8-8372-4EB6-9CA7-ECD18BE45413}" sibTransId="{6A8CC7DB-E268-4139-9F83-6E0E1C2B6CEE}"/>
    <dgm:cxn modelId="{D8B097F0-6E95-4677-9FF2-195739C0A3DD}" type="presOf" srcId="{424DB83B-206D-48A3-BFB8-5D22FE276FA1}" destId="{DD1DD2BC-B051-4A6D-A8CF-DF8F8687E883}" srcOrd="0" destOrd="0" presId="urn:microsoft.com/office/officeart/2005/8/layout/default"/>
    <dgm:cxn modelId="{B07914FB-BF71-4903-9F5E-80CFEFA7A48F}" srcId="{424DB83B-206D-48A3-BFB8-5D22FE276FA1}" destId="{083499A7-4FA0-4DD9-ACAC-28D408ACCCA1}" srcOrd="2" destOrd="0" parTransId="{4C42FB7F-A756-4013-8DF5-EDEA386F8751}" sibTransId="{98D9DE61-326F-4B94-A869-999CF2A03DE3}"/>
    <dgm:cxn modelId="{6D30FF92-78EB-445B-A687-A44CD0C8BAC7}" type="presParOf" srcId="{DD1DD2BC-B051-4A6D-A8CF-DF8F8687E883}" destId="{103E0D37-EBD3-4B88-9FCB-5404958D7CD8}" srcOrd="0" destOrd="0" presId="urn:microsoft.com/office/officeart/2005/8/layout/default"/>
    <dgm:cxn modelId="{485EE8A9-794C-4405-9C43-E3D14ED184B2}" type="presParOf" srcId="{DD1DD2BC-B051-4A6D-A8CF-DF8F8687E883}" destId="{62D5A905-0574-4E3B-ABB6-9E23BB24DFE2}" srcOrd="1" destOrd="0" presId="urn:microsoft.com/office/officeart/2005/8/layout/default"/>
    <dgm:cxn modelId="{5C65F756-2B13-41F4-8BBC-EB94D4BD75A6}" type="presParOf" srcId="{DD1DD2BC-B051-4A6D-A8CF-DF8F8687E883}" destId="{9A09CD44-6373-48BA-94CF-0D0DE4938535}" srcOrd="2" destOrd="0" presId="urn:microsoft.com/office/officeart/2005/8/layout/default"/>
    <dgm:cxn modelId="{35B6CE9E-8596-447E-9EC0-C035057002E9}" type="presParOf" srcId="{DD1DD2BC-B051-4A6D-A8CF-DF8F8687E883}" destId="{D1CBE8DC-E9ED-49AB-BA64-9734C1429FD9}" srcOrd="3" destOrd="0" presId="urn:microsoft.com/office/officeart/2005/8/layout/default"/>
    <dgm:cxn modelId="{ECC72B54-0354-48E0-8599-BBA87242ABA3}" type="presParOf" srcId="{DD1DD2BC-B051-4A6D-A8CF-DF8F8687E883}" destId="{E605F1CE-1F62-4171-80D5-6035D90FBED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br>
            <a:rPr lang="en-IN" sz="2400" dirty="0">
              <a:solidFill>
                <a:schemeClr val="bg1"/>
              </a:solidFill>
              <a:latin typeface="Montserrat" panose="00000500000000000000" pitchFamily="2" charset="0"/>
            </a:rPr>
          </a:br>
          <a:r>
            <a:rPr lang="en-IN" sz="2400" dirty="0">
              <a:solidFill>
                <a:schemeClr val="bg1"/>
              </a:solidFill>
              <a:latin typeface="Montserrat" panose="00000500000000000000" pitchFamily="2" charset="0"/>
            </a:rPr>
            <a:t>Venkata Teja – Team Lead, </a:t>
          </a:r>
          <a:br>
            <a:rPr lang="en-IN" sz="2400" dirty="0">
              <a:solidFill>
                <a:schemeClr val="bg1"/>
              </a:solidFill>
              <a:latin typeface="Montserrat" panose="00000500000000000000" pitchFamily="2" charset="0"/>
            </a:rPr>
          </a:br>
          <a:r>
            <a:rPr lang="en-IN" sz="2400" dirty="0">
              <a:solidFill>
                <a:schemeClr val="bg1"/>
              </a:solidFill>
              <a:latin typeface="Montserrat" panose="00000500000000000000" pitchFamily="2" charset="0"/>
            </a:rPr>
            <a:t>Uday Kumar – Tech Lead, managing full-stack dev.</a:t>
          </a:r>
          <a:br>
            <a:rPr lang="en-IN" sz="2400" dirty="0">
              <a:solidFill>
                <a:schemeClr val="bg1"/>
              </a:solidFill>
              <a:latin typeface="Montserrat" panose="00000500000000000000" pitchFamily="2" charset="0"/>
            </a:rPr>
          </a:br>
          <a:r>
            <a:rPr lang="en-IN" sz="2400" dirty="0">
              <a:solidFill>
                <a:schemeClr val="bg1"/>
              </a:solidFill>
              <a:latin typeface="Montserrat" panose="00000500000000000000" pitchFamily="2" charset="0"/>
            </a:rPr>
            <a:t>Bhargavi – Product support &amp; testing.</a:t>
          </a:r>
          <a:br>
            <a:rPr lang="en-IN" sz="2400" dirty="0">
              <a:solidFill>
                <a:schemeClr val="bg1"/>
              </a:solidFill>
              <a:latin typeface="Montserrat" panose="00000500000000000000" pitchFamily="2" charset="0"/>
            </a:rPr>
          </a:br>
          <a:r>
            <a:rPr lang="en-IN" sz="2400" dirty="0">
              <a:solidFill>
                <a:schemeClr val="bg1"/>
              </a:solidFill>
              <a:latin typeface="Montserrat" panose="00000500000000000000" pitchFamily="2" charset="0"/>
            </a:rPr>
            <a:t>Pranitha – UX &amp; </a:t>
          </a:r>
          <a:r>
            <a:rPr lang="en-IN" sz="2400" dirty="0" err="1">
              <a:solidFill>
                <a:schemeClr val="bg1"/>
              </a:solidFill>
              <a:latin typeface="Montserrat" panose="00000500000000000000" pitchFamily="2" charset="0"/>
            </a:rPr>
            <a:t>desing</a:t>
          </a:r>
          <a:r>
            <a:rPr lang="en-IN" sz="2400" dirty="0">
              <a:solidFill>
                <a:schemeClr val="bg1"/>
              </a:solidFill>
              <a:latin typeface="Montserrat" panose="00000500000000000000" pitchFamily="2" charset="0"/>
            </a:rPr>
            <a:t> refinement.</a:t>
          </a:r>
          <a:br>
            <a:rPr lang="en-IN" sz="2400" dirty="0">
              <a:solidFill>
                <a:schemeClr val="bg1"/>
              </a:solidFill>
              <a:latin typeface="Montserrat" panose="00000500000000000000" pitchFamily="2" charset="0"/>
            </a:rPr>
          </a:br>
          <a:endParaRPr lang="en-IN" sz="2400" dirty="0">
            <a:solidFill>
              <a:schemeClr val="bg1"/>
            </a:solidFill>
            <a:latin typeface="Montserrat" panose="00000500000000000000" pitchFamily="2" charset="0"/>
          </a:endParaRP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400" dirty="0">
              <a:solidFill>
                <a:schemeClr val="bg1"/>
              </a:solidFill>
              <a:latin typeface="Montserrat" panose="00000500000000000000" pitchFamily="2" charset="0"/>
            </a:rPr>
            <a:t>All team members are students, bringing fresh ideas, energy and a strong communication to building </a:t>
          </a:r>
          <a:r>
            <a:rPr lang="en-IN" sz="2400" dirty="0" err="1">
              <a:solidFill>
                <a:schemeClr val="bg1"/>
              </a:solidFill>
              <a:latin typeface="Montserrat" panose="00000500000000000000" pitchFamily="2" charset="0"/>
            </a:rPr>
            <a:t>MindEase</a:t>
          </a:r>
          <a:endParaRPr lang="en-IN" sz="2400" dirty="0">
            <a:solidFill>
              <a:schemeClr val="bg1"/>
            </a:solidFill>
            <a:latin typeface="Montserrat" panose="00000500000000000000" pitchFamily="2" charset="0"/>
          </a:endParaRP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algn="l"/>
          <a:r>
            <a:rPr lang="en-IN" sz="2400" dirty="0">
              <a:solidFill>
                <a:schemeClr val="bg1"/>
              </a:solidFill>
              <a:latin typeface="Montserrat" panose="00000500000000000000" pitchFamily="2" charset="0"/>
            </a:rPr>
            <a:t>The </a:t>
          </a:r>
          <a:r>
            <a:rPr lang="en-IN" sz="2400" dirty="0" err="1">
              <a:solidFill>
                <a:schemeClr val="bg1"/>
              </a:solidFill>
              <a:latin typeface="Montserrat" panose="00000500000000000000" pitchFamily="2" charset="0"/>
            </a:rPr>
            <a:t>MindEase</a:t>
          </a:r>
          <a:r>
            <a:rPr lang="en-IN" sz="2400" dirty="0">
              <a:solidFill>
                <a:schemeClr val="bg1"/>
              </a:solidFill>
              <a:latin typeface="Montserrat" panose="00000500000000000000" pitchFamily="2" charset="0"/>
            </a:rPr>
            <a:t> team is student-led, combining vision, tech, product and design skills. Venkata Teja drives strategy, Uday Kumar ensures strong tech builds, Bhargavi supports development and testing and Pranitha refines UX. Each brings fresh ideas and passion for mental </a:t>
          </a:r>
          <a:r>
            <a:rPr lang="en-IN" sz="2400" dirty="0" err="1">
              <a:solidFill>
                <a:schemeClr val="bg1"/>
              </a:solidFill>
              <a:latin typeface="Montserrat" panose="00000500000000000000" pitchFamily="2" charset="0"/>
            </a:rPr>
            <a:t>hellness</a:t>
          </a:r>
          <a:r>
            <a:rPr lang="en-IN" sz="2400" dirty="0">
              <a:solidFill>
                <a:schemeClr val="bg1"/>
              </a:solidFill>
              <a:latin typeface="Montserrat" panose="00000500000000000000" pitchFamily="2" charset="0"/>
            </a:rPr>
            <a:t>, united by the drive to build impactful startup solution.</a:t>
          </a: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LinFactNeighborX="-599" custLinFactNeighborY="6665">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LinFactNeighborX="651" custLinFactNeighborY="6665">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F2D26463-A756-459D-8F8F-64F6F789D0EB}" srcId="{F63AB343-5A73-47E4-8646-CD6F6FB8F31C}" destId="{69CFE273-6634-4AF2-ADF7-195FCFD02937}" srcOrd="2" destOrd="0" parTransId="{464AEF01-3A62-4C91-9C64-6508F6716BD3}" sibTransId="{F652DB56-D174-4C1C-A4B6-0A7ADDCA9A74}"/>
    <dgm:cxn modelId="{3EFDD747-74B2-4981-9869-3F85B2DE49DC}" type="presOf" srcId="{FA200A2F-C330-431E-BDD2-CDE3B3595162}" destId="{1B6A54B0-7323-418C-B8EE-1A870FF5188A}"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 modelId="{6CC580AA-C8EF-4614-80E1-02DFB1C7D5B5}" type="presParOf" srcId="{4BC6EFDF-A91D-4DDE-B436-D0306CA8FB22}" destId="{31BF777E-F773-4B16-B97D-600CC3D57321}" srcOrd="3" destOrd="0" presId="urn:microsoft.com/office/officeart/2005/8/layout/default"/>
    <dgm:cxn modelId="{ED29095C-383F-4177-AD69-9BFAFD17496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4DB83B-206D-48A3-BFB8-5D22FE276F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0AB7018-7FE8-45A9-B4D2-6B7B1F0AEB67}">
      <dgm:prSet phldrT="[Text]" custT="1"/>
      <dgm:spPr>
        <a:solidFill>
          <a:srgbClr val="7F7F7F"/>
        </a:solidFill>
      </dgm:spPr>
      <dgm:t>
        <a:bodyPr/>
        <a:lstStyle/>
        <a:p>
          <a:r>
            <a:rPr lang="en-IN" sz="2400" dirty="0">
              <a:latin typeface="Montserrat" panose="00000500000000000000" pitchFamily="2" charset="0"/>
            </a:rPr>
            <a:t>Venkata Teja(Team Lead)</a:t>
          </a:r>
        </a:p>
        <a:p>
          <a:r>
            <a:rPr lang="en-IN" sz="2400" dirty="0">
              <a:latin typeface="Montserrat" panose="00000500000000000000" pitchFamily="2" charset="0"/>
            </a:rPr>
            <a:t>Phone: +91 7995879066</a:t>
          </a:r>
        </a:p>
        <a:p>
          <a:r>
            <a:rPr lang="en-IN" sz="2400" dirty="0">
              <a:latin typeface="Montserrat" panose="00000500000000000000" pitchFamily="2" charset="0"/>
            </a:rPr>
            <a:t>Email: </a:t>
          </a:r>
          <a:r>
            <a:rPr lang="en-IN" sz="1900" dirty="0">
              <a:latin typeface="Montserrat" panose="00000500000000000000" pitchFamily="2" charset="0"/>
              <a:hlinkClick xmlns:r="http://schemas.openxmlformats.org/officeDocument/2006/relationships" r:id="rId1"/>
            </a:rPr>
            <a:t>venkatatejapatnam@gmail.com</a:t>
          </a:r>
          <a:endParaRPr lang="en-IN" sz="1900" dirty="0">
            <a:latin typeface="Montserrat" panose="00000500000000000000" pitchFamily="2" charset="0"/>
          </a:endParaRPr>
        </a:p>
        <a:p>
          <a:endParaRPr lang="en-IN" sz="1900" dirty="0">
            <a:latin typeface="Montserrat" panose="00000500000000000000" pitchFamily="2" charset="0"/>
          </a:endParaRPr>
        </a:p>
        <a:p>
          <a:r>
            <a:rPr lang="en-IN" sz="2200" dirty="0">
              <a:latin typeface="Montserrat" panose="00000500000000000000" pitchFamily="2" charset="0"/>
            </a:rPr>
            <a:t>Uday Kumar(Tech Lead)</a:t>
          </a:r>
        </a:p>
        <a:p>
          <a:r>
            <a:rPr lang="en-IN" sz="2200" dirty="0">
              <a:latin typeface="Montserrat" panose="00000500000000000000" pitchFamily="2" charset="0"/>
            </a:rPr>
            <a:t>Phone: +91 7569311188</a:t>
          </a:r>
        </a:p>
        <a:p>
          <a:r>
            <a:rPr lang="en-IN" sz="2200" dirty="0">
              <a:latin typeface="Montserrat" panose="00000500000000000000" pitchFamily="2" charset="0"/>
            </a:rPr>
            <a:t>Email: </a:t>
          </a:r>
          <a:r>
            <a:rPr lang="en-IN" sz="1900" dirty="0">
              <a:latin typeface="Montserrat" panose="00000500000000000000" pitchFamily="2" charset="0"/>
            </a:rPr>
            <a:t>udaykumarhaibathi@gmail.com</a:t>
          </a:r>
        </a:p>
      </dgm:t>
    </dgm:pt>
    <dgm:pt modelId="{D541ACD8-8372-4EB6-9CA7-ECD18BE45413}" type="parTrans" cxnId="{C3929DE4-B95D-4FBB-8584-E8C53E18E2A5}">
      <dgm:prSet/>
      <dgm:spPr/>
      <dgm:t>
        <a:bodyPr/>
        <a:lstStyle/>
        <a:p>
          <a:endParaRPr lang="en-IN" sz="2400">
            <a:latin typeface="Montserrat" panose="00000500000000000000" pitchFamily="2" charset="0"/>
          </a:endParaRPr>
        </a:p>
      </dgm:t>
    </dgm:pt>
    <dgm:pt modelId="{6A8CC7DB-E268-4139-9F83-6E0E1C2B6CEE}" type="sibTrans" cxnId="{C3929DE4-B95D-4FBB-8584-E8C53E18E2A5}">
      <dgm:prSet/>
      <dgm:spPr/>
      <dgm:t>
        <a:bodyPr/>
        <a:lstStyle/>
        <a:p>
          <a:endParaRPr lang="en-IN" sz="2400">
            <a:latin typeface="Montserrat" panose="00000500000000000000" pitchFamily="2" charset="0"/>
          </a:endParaRPr>
        </a:p>
      </dgm:t>
    </dgm:pt>
    <dgm:pt modelId="{9BEE7083-627E-446F-81DD-42C51409D1B1}">
      <dgm:prSet phldrT="[Text]" custT="1"/>
      <dgm:spPr>
        <a:solidFill>
          <a:srgbClr val="F04034"/>
        </a:solidFill>
        <a:ln>
          <a:solidFill>
            <a:schemeClr val="bg2">
              <a:lumMod val="50000"/>
            </a:schemeClr>
          </a:solidFill>
        </a:ln>
      </dgm:spPr>
      <dgm:t>
        <a:bodyPr/>
        <a:lstStyle/>
        <a:p>
          <a:r>
            <a:rPr lang="en-IN" sz="2400" dirty="0">
              <a:latin typeface="Montserrat" panose="00000500000000000000" pitchFamily="2" charset="0"/>
            </a:rPr>
            <a:t>Bhargavi(Product Development)</a:t>
          </a:r>
        </a:p>
        <a:p>
          <a:r>
            <a:rPr lang="en-IN" sz="2400" dirty="0">
              <a:latin typeface="Montserrat" panose="00000500000000000000" pitchFamily="2" charset="0"/>
            </a:rPr>
            <a:t>Phone: 9059587902</a:t>
          </a:r>
        </a:p>
        <a:p>
          <a:r>
            <a:rPr lang="en-IN" sz="2400" dirty="0">
              <a:latin typeface="Montserrat" panose="00000500000000000000" pitchFamily="2" charset="0"/>
            </a:rPr>
            <a:t>Email: </a:t>
          </a:r>
          <a:r>
            <a:rPr lang="en-IN" sz="1900" dirty="0">
              <a:latin typeface="Montserrat" panose="00000500000000000000" pitchFamily="2" charset="0"/>
              <a:hlinkClick xmlns:r="http://schemas.openxmlformats.org/officeDocument/2006/relationships" r:id="rId2"/>
            </a:rPr>
            <a:t>bhargavipunna5714@gmail.com</a:t>
          </a:r>
          <a:endParaRPr lang="en-IN" sz="1900" dirty="0">
            <a:latin typeface="Montserrat" panose="00000500000000000000" pitchFamily="2" charset="0"/>
          </a:endParaRPr>
        </a:p>
        <a:p>
          <a:endParaRPr lang="en-IN" sz="2200" dirty="0">
            <a:latin typeface="Montserrat" panose="00000500000000000000" pitchFamily="2" charset="0"/>
          </a:endParaRPr>
        </a:p>
        <a:p>
          <a:r>
            <a:rPr lang="en-IN" sz="2200" dirty="0">
              <a:latin typeface="Montserrat" panose="00000500000000000000" pitchFamily="2" charset="0"/>
            </a:rPr>
            <a:t>Pranitha(UX &amp; Design)</a:t>
          </a:r>
        </a:p>
        <a:p>
          <a:r>
            <a:rPr lang="en-IN" sz="2200" dirty="0">
              <a:latin typeface="Montserrat" panose="00000500000000000000" pitchFamily="2" charset="0"/>
            </a:rPr>
            <a:t>Phone: +91 9493165041</a:t>
          </a:r>
        </a:p>
        <a:p>
          <a:r>
            <a:rPr lang="en-IN" sz="2200" dirty="0">
              <a:latin typeface="Montserrat" panose="00000500000000000000" pitchFamily="2" charset="0"/>
            </a:rPr>
            <a:t>Email: </a:t>
          </a:r>
          <a:r>
            <a:rPr lang="en-IN" sz="1900" dirty="0">
              <a:latin typeface="Montserrat" panose="00000500000000000000" pitchFamily="2" charset="0"/>
            </a:rPr>
            <a:t>pranithapindi12@gmail.com</a:t>
          </a:r>
        </a:p>
      </dgm:t>
    </dgm:pt>
    <dgm:pt modelId="{FB774DE3-20A6-44D1-8B37-6B2A975DB86B}" type="parTrans" cxnId="{A50B58E3-2AFB-4BBB-A872-B21E4410F4A4}">
      <dgm:prSet/>
      <dgm:spPr/>
      <dgm:t>
        <a:bodyPr/>
        <a:lstStyle/>
        <a:p>
          <a:endParaRPr lang="en-IN" sz="2400">
            <a:latin typeface="Montserrat" panose="00000500000000000000" pitchFamily="2" charset="0"/>
          </a:endParaRPr>
        </a:p>
      </dgm:t>
    </dgm:pt>
    <dgm:pt modelId="{A8416F6E-C974-4E48-81A2-30AC84CCF304}" type="sibTrans" cxnId="{A50B58E3-2AFB-4BBB-A872-B21E4410F4A4}">
      <dgm:prSet/>
      <dgm:spPr/>
      <dgm:t>
        <a:bodyPr/>
        <a:lstStyle/>
        <a:p>
          <a:endParaRPr lang="en-IN" sz="2400">
            <a:latin typeface="Montserrat" panose="00000500000000000000" pitchFamily="2" charset="0"/>
          </a:endParaRPr>
        </a:p>
      </dgm:t>
    </dgm:pt>
    <dgm:pt modelId="{DD1DD2BC-B051-4A6D-A8CF-DF8F8687E883}" type="pres">
      <dgm:prSet presAssocID="{424DB83B-206D-48A3-BFB8-5D22FE276FA1}" presName="diagram" presStyleCnt="0">
        <dgm:presLayoutVars>
          <dgm:dir/>
          <dgm:resizeHandles val="exact"/>
        </dgm:presLayoutVars>
      </dgm:prSet>
      <dgm:spPr/>
    </dgm:pt>
    <dgm:pt modelId="{103E0D37-EBD3-4B88-9FCB-5404958D7CD8}" type="pres">
      <dgm:prSet presAssocID="{D0AB7018-7FE8-45A9-B4D2-6B7B1F0AEB67}" presName="node" presStyleLbl="node1" presStyleIdx="0" presStyleCnt="2" custScaleX="132821" custScaleY="169029" custLinFactNeighborX="-597" custLinFactNeighborY="553">
        <dgm:presLayoutVars>
          <dgm:bulletEnabled val="1"/>
        </dgm:presLayoutVars>
      </dgm:prSet>
      <dgm:spPr/>
    </dgm:pt>
    <dgm:pt modelId="{62D5A905-0574-4E3B-ABB6-9E23BB24DFE2}" type="pres">
      <dgm:prSet presAssocID="{6A8CC7DB-E268-4139-9F83-6E0E1C2B6CEE}" presName="sibTrans" presStyleCnt="0"/>
      <dgm:spPr/>
    </dgm:pt>
    <dgm:pt modelId="{9A09CD44-6373-48BA-94CF-0D0DE4938535}" type="pres">
      <dgm:prSet presAssocID="{9BEE7083-627E-446F-81DD-42C51409D1B1}" presName="node" presStyleLbl="node1" presStyleIdx="1" presStyleCnt="2" custScaleX="132821" custScaleY="169029" custLinFactNeighborX="1208" custLinFactNeighborY="553">
        <dgm:presLayoutVars>
          <dgm:bulletEnabled val="1"/>
        </dgm:presLayoutVars>
      </dgm:prSet>
      <dgm:spPr/>
    </dgm:pt>
  </dgm:ptLst>
  <dgm:cxnLst>
    <dgm:cxn modelId="{504B4B32-9931-4F67-BF09-DB5C8C798275}" type="presOf" srcId="{9BEE7083-627E-446F-81DD-42C51409D1B1}" destId="{9A09CD44-6373-48BA-94CF-0D0DE4938535}" srcOrd="0" destOrd="0" presId="urn:microsoft.com/office/officeart/2005/8/layout/default"/>
    <dgm:cxn modelId="{90C9A759-7F93-4873-948B-7FAB77F5F57A}" type="presOf" srcId="{D0AB7018-7FE8-45A9-B4D2-6B7B1F0AEB67}" destId="{103E0D37-EBD3-4B88-9FCB-5404958D7CD8}" srcOrd="0" destOrd="0" presId="urn:microsoft.com/office/officeart/2005/8/layout/default"/>
    <dgm:cxn modelId="{A50B58E3-2AFB-4BBB-A872-B21E4410F4A4}" srcId="{424DB83B-206D-48A3-BFB8-5D22FE276FA1}" destId="{9BEE7083-627E-446F-81DD-42C51409D1B1}" srcOrd="1" destOrd="0" parTransId="{FB774DE3-20A6-44D1-8B37-6B2A975DB86B}" sibTransId="{A8416F6E-C974-4E48-81A2-30AC84CCF304}"/>
    <dgm:cxn modelId="{C3929DE4-B95D-4FBB-8584-E8C53E18E2A5}" srcId="{424DB83B-206D-48A3-BFB8-5D22FE276FA1}" destId="{D0AB7018-7FE8-45A9-B4D2-6B7B1F0AEB67}" srcOrd="0" destOrd="0" parTransId="{D541ACD8-8372-4EB6-9CA7-ECD18BE45413}" sibTransId="{6A8CC7DB-E268-4139-9F83-6E0E1C2B6CEE}"/>
    <dgm:cxn modelId="{D8B097F0-6E95-4677-9FF2-195739C0A3DD}" type="presOf" srcId="{424DB83B-206D-48A3-BFB8-5D22FE276FA1}" destId="{DD1DD2BC-B051-4A6D-A8CF-DF8F8687E883}" srcOrd="0" destOrd="0" presId="urn:microsoft.com/office/officeart/2005/8/layout/default"/>
    <dgm:cxn modelId="{6D30FF92-78EB-445B-A687-A44CD0C8BAC7}" type="presParOf" srcId="{DD1DD2BC-B051-4A6D-A8CF-DF8F8687E883}" destId="{103E0D37-EBD3-4B88-9FCB-5404958D7CD8}" srcOrd="0" destOrd="0" presId="urn:microsoft.com/office/officeart/2005/8/layout/default"/>
    <dgm:cxn modelId="{485EE8A9-794C-4405-9C43-E3D14ED184B2}" type="presParOf" srcId="{DD1DD2BC-B051-4A6D-A8CF-DF8F8687E883}" destId="{62D5A905-0574-4E3B-ABB6-9E23BB24DFE2}" srcOrd="1" destOrd="0" presId="urn:microsoft.com/office/officeart/2005/8/layout/default"/>
    <dgm:cxn modelId="{5C65F756-2B13-41F4-8BBC-EB94D4BD75A6}" type="presParOf" srcId="{DD1DD2BC-B051-4A6D-A8CF-DF8F8687E883}" destId="{9A09CD44-6373-48BA-94CF-0D0DE4938535}"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buNone/>
          </a:pPr>
          <a:r>
            <a:rPr lang="en-US" sz="2400" dirty="0"/>
            <a:t>Many students and professionals experience chronic stress, anxiety, and emotional fatigue but hesitate to seek help due to stigma or lack of access. </a:t>
          </a:r>
          <a:endParaRPr lang="en-IN" sz="2400" dirty="0">
            <a:solidFill>
              <a:schemeClr val="bg1"/>
            </a:solidFill>
            <a:latin typeface="Montserrat" panose="00000500000000000000" pitchFamily="2" charset="0"/>
          </a:endParaRP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400" dirty="0">
              <a:solidFill>
                <a:schemeClr val="bg1"/>
              </a:solidFill>
              <a:latin typeface="+mn-lt"/>
            </a:rPr>
            <a:t>Tech individuals aged between 18-30 who want private, intuitive tools to manage emotions and stay balanced while  juggling studies or work.</a:t>
          </a: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algn="l"/>
          <a:r>
            <a:rPr lang="en-IN" sz="2400" dirty="0" err="1">
              <a:solidFill>
                <a:schemeClr val="bg1"/>
              </a:solidFill>
              <a:latin typeface="Montserrat" panose="00000500000000000000" pitchFamily="2" charset="0"/>
            </a:rPr>
            <a:t>MindEase</a:t>
          </a:r>
          <a:r>
            <a:rPr lang="en-IN" sz="2400" dirty="0">
              <a:solidFill>
                <a:schemeClr val="bg1"/>
              </a:solidFill>
              <a:latin typeface="Montserrat" panose="00000500000000000000" pitchFamily="2" charset="0"/>
            </a:rPr>
            <a:t> predicts stress and offers personalized support via an AI chatbot, journaling, breathing tools - built with React, Express and Gemini API</a:t>
          </a:r>
        </a:p>
      </dgm:t>
    </dgm:pt>
    <dgm:pt modelId="{464AEF01-3A62-4C91-9C64-6508F6716BD3}" type="parTrans" cxnId="{21CB5120-709B-4626-834A-F05B65CA8796}">
      <dgm:prSet/>
      <dgm:spPr/>
      <dgm:t>
        <a:bodyPr/>
        <a:lstStyle/>
        <a:p>
          <a:endParaRPr lang="en-IN" sz="2400">
            <a:latin typeface="Montserrat" panose="00000500000000000000" pitchFamily="2" charset="0"/>
          </a:endParaRPr>
        </a:p>
      </dgm:t>
    </dgm:pt>
    <dgm:pt modelId="{F652DB56-D174-4C1C-A4B6-0A7ADDCA9A74}" type="sibTrans" cxnId="{21CB5120-709B-4626-834A-F05B65CA8796}">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ScaleY="84616" custLinFactNeighborX="-599" custLinFactNeighborY="1700">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ScaleY="87245" custLinFactNeighborX="651" custLinFactNeighborY="1836">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21CB5120-709B-4626-834A-F05B65CA8796}" srcId="{F63AB343-5A73-47E4-8646-CD6F6FB8F31C}" destId="{69CFE273-6634-4AF2-ADF7-195FCFD02937}" srcOrd="2" destOrd="0" parTransId="{464AEF01-3A62-4C91-9C64-6508F6716BD3}" sibTransId="{F652DB56-D174-4C1C-A4B6-0A7ADDCA9A74}"/>
    <dgm:cxn modelId="{3EFDD747-74B2-4981-9869-3F85B2DE49DC}" type="presOf" srcId="{FA200A2F-C330-431E-BDD2-CDE3B3595162}" destId="{1B6A54B0-7323-418C-B8EE-1A870FF5188A}" srcOrd="0" destOrd="0" presId="urn:microsoft.com/office/officeart/2005/8/layout/default"/>
    <dgm:cxn modelId="{4609B284-1240-41B0-B59F-2BB9FA9E8F7C}" type="presOf" srcId="{69CFE273-6634-4AF2-ADF7-195FCFD02937}" destId="{7887EDED-12AF-4382-A7A3-8629FCB97637}"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 modelId="{741C704A-FBC6-46C4-813F-1D3024A8BE01}" type="presParOf" srcId="{4BC6EFDF-A91D-4DDE-B436-D0306CA8FB22}" destId="{31BF777E-F773-4B16-B97D-600CC3D57321}" srcOrd="3" destOrd="0" presId="urn:microsoft.com/office/officeart/2005/8/layout/default"/>
    <dgm:cxn modelId="{1ACF950B-D356-43B1-A174-8A0BF35FF83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400" dirty="0" err="1">
              <a:solidFill>
                <a:schemeClr val="bg1"/>
              </a:solidFill>
              <a:latin typeface="Montserrat" panose="00000500000000000000" pitchFamily="2" charset="0"/>
            </a:rPr>
            <a:t>MindEase</a:t>
          </a:r>
          <a:r>
            <a:rPr lang="en-IN" sz="2400" dirty="0">
              <a:solidFill>
                <a:schemeClr val="bg1"/>
              </a:solidFill>
              <a:latin typeface="Montserrat" panose="00000500000000000000" pitchFamily="2" charset="0"/>
            </a:rPr>
            <a:t> is an AI-powered mental wellness companion that predicts emotional stress and offers personalized support that chat, journaling and breathing tools.</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400" dirty="0">
              <a:solidFill>
                <a:schemeClr val="bg1"/>
              </a:solidFill>
              <a:latin typeface="Montserrat" panose="00000500000000000000" pitchFamily="2" charset="0"/>
            </a:rPr>
            <a:t>It’s proactive, private  and stigma free - designed for younger users who want intuitive emotional support without clinical barriers.</a:t>
          </a: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algn="l"/>
          <a:r>
            <a:rPr lang="en-IN" sz="2400" dirty="0" err="1">
              <a:solidFill>
                <a:schemeClr val="bg1"/>
              </a:solidFill>
              <a:latin typeface="Montserrat" panose="00000500000000000000" pitchFamily="2" charset="0"/>
            </a:rPr>
            <a:t>MindWase</a:t>
          </a:r>
          <a:r>
            <a:rPr lang="en-IN" sz="2400" dirty="0">
              <a:solidFill>
                <a:schemeClr val="bg1"/>
              </a:solidFill>
              <a:latin typeface="Montserrat" panose="00000500000000000000" pitchFamily="2" charset="0"/>
            </a:rPr>
            <a:t> ensures strict data privacy and security, </a:t>
          </a:r>
          <a:r>
            <a:rPr lang="en-IN" sz="2400" dirty="0" err="1">
              <a:solidFill>
                <a:schemeClr val="bg1"/>
              </a:solidFill>
              <a:latin typeface="Montserrat" panose="00000500000000000000" pitchFamily="2" charset="0"/>
            </a:rPr>
            <a:t>complyiny</a:t>
          </a:r>
          <a:r>
            <a:rPr lang="en-IN" sz="2400" dirty="0">
              <a:solidFill>
                <a:schemeClr val="bg1"/>
              </a:solidFill>
              <a:latin typeface="Montserrat" panose="00000500000000000000" pitchFamily="2" charset="0"/>
            </a:rPr>
            <a:t> with global standards to protect user information  and build lasting trust in digital mental wellness.</a:t>
          </a: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LinFactNeighborX="-597" custLinFactNeighborY="553">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LinFactNeighborX="1705" custLinFactNeighborY="3000">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F2D26463-A756-459D-8F8F-64F6F789D0EB}" srcId="{F63AB343-5A73-47E4-8646-CD6F6FB8F31C}" destId="{69CFE273-6634-4AF2-ADF7-195FCFD02937}" srcOrd="2" destOrd="0" parTransId="{464AEF01-3A62-4C91-9C64-6508F6716BD3}" sibTransId="{F652DB56-D174-4C1C-A4B6-0A7ADDCA9A74}"/>
    <dgm:cxn modelId="{3EFDD747-74B2-4981-9869-3F85B2DE49DC}" type="presOf" srcId="{FA200A2F-C330-431E-BDD2-CDE3B3595162}" destId="{1B6A54B0-7323-418C-B8EE-1A870FF5188A}"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 modelId="{6CC580AA-C8EF-4614-80E1-02DFB1C7D5B5}" type="presParOf" srcId="{4BC6EFDF-A91D-4DDE-B436-D0306CA8FB22}" destId="{31BF777E-F773-4B16-B97D-600CC3D57321}" srcOrd="3" destOrd="0" presId="urn:microsoft.com/office/officeart/2005/8/layout/default"/>
    <dgm:cxn modelId="{ED29095C-383F-4177-AD69-9BFAFD17496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69CFE273-6634-4AF2-ADF7-195FCFD02937}">
      <dgm:prSet phldrT="[Text]" custT="1"/>
      <dgm:spPr>
        <a:solidFill>
          <a:srgbClr val="F04034"/>
        </a:solidFill>
      </dgm:spPr>
      <dgm:t>
        <a:bodyPr/>
        <a:lstStyle/>
        <a:p>
          <a:pPr algn="l"/>
          <a:r>
            <a:rPr lang="en-US" sz="2400" b="0" i="0" dirty="0" err="1">
              <a:solidFill>
                <a:schemeClr val="bg1"/>
              </a:solidFill>
              <a:latin typeface="Montserrat" panose="00000500000000000000" pitchFamily="2" charset="0"/>
            </a:rPr>
            <a:t>MindEase</a:t>
          </a:r>
          <a:r>
            <a:rPr lang="en-US" sz="2400" b="0" i="0" dirty="0">
              <a:solidFill>
                <a:schemeClr val="bg1"/>
              </a:solidFill>
              <a:latin typeface="Montserrat" panose="00000500000000000000" pitchFamily="2" charset="0"/>
            </a:rPr>
            <a:t> goes further by tracking progress over time, offering users actionable insights into their emotional patterns and helping them build resilience through consistent, personalized self-care routines </a:t>
          </a:r>
          <a:endParaRPr lang="en-IN" sz="2400" dirty="0">
            <a:solidFill>
              <a:schemeClr val="bg1"/>
            </a:solidFill>
            <a:latin typeface="Montserrat" panose="00000500000000000000" pitchFamily="2" charset="0"/>
          </a:endParaRP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5AA219E4-6F04-4808-99CD-944D382DA16F}">
      <dgm:prSet phldrT="[Text]" custT="1"/>
      <dgm:spPr>
        <a:solidFill>
          <a:srgbClr val="7F7F7F"/>
        </a:solidFill>
      </dgm:spPr>
      <dgm:t>
        <a:bodyPr/>
        <a:lstStyle/>
        <a:p>
          <a:pPr algn="l"/>
          <a:r>
            <a:rPr lang="en-IN" sz="2400" dirty="0" err="1">
              <a:solidFill>
                <a:schemeClr val="bg1"/>
              </a:solidFill>
              <a:latin typeface="Montserrat" panose="00000500000000000000" pitchFamily="2" charset="0"/>
            </a:rPr>
            <a:t>MindEase</a:t>
          </a:r>
          <a:r>
            <a:rPr lang="en-IN" sz="2400" dirty="0">
              <a:solidFill>
                <a:schemeClr val="bg1"/>
              </a:solidFill>
              <a:latin typeface="Montserrat" panose="00000500000000000000" pitchFamily="2" charset="0"/>
            </a:rPr>
            <a:t> is an AI-powered mental wellness platform that predicts stress levels and offers personalized support through calming chatbot, journaling prompts,  breathing exercises and progress tracking.</a:t>
          </a:r>
        </a:p>
      </dgm:t>
    </dgm:pt>
    <dgm:pt modelId="{CBA1AEFC-FD9E-42A6-B854-B51EA6D7FAF4}" type="parTrans" cxnId="{066FD651-79A5-4B5F-B929-06B9582AE866}">
      <dgm:prSet/>
      <dgm:spPr/>
      <dgm:t>
        <a:bodyPr/>
        <a:lstStyle/>
        <a:p>
          <a:endParaRPr lang="en-IN"/>
        </a:p>
      </dgm:t>
    </dgm:pt>
    <dgm:pt modelId="{1785BD5B-1126-43E6-948E-27439901DD8E}" type="sibTrans" cxnId="{066FD651-79A5-4B5F-B929-06B9582AE866}">
      <dgm:prSet/>
      <dgm:spPr/>
      <dgm:t>
        <a:bodyPr/>
        <a:lstStyle/>
        <a:p>
          <a:endParaRPr lang="en-IN"/>
        </a:p>
      </dgm:t>
    </dgm:pt>
    <dgm:pt modelId="{20A84CF6-C920-43EB-963B-429CB27461B2}">
      <dgm:prSet phldrT="[Text]" custT="1"/>
      <dgm:spPr>
        <a:solidFill>
          <a:srgbClr val="7F7F7F"/>
        </a:solidFill>
      </dgm:spPr>
      <dgm:t>
        <a:bodyPr/>
        <a:lstStyle/>
        <a:p>
          <a:pPr algn="l"/>
          <a:r>
            <a:rPr lang="en-IN" sz="2400" dirty="0">
              <a:solidFill>
                <a:schemeClr val="bg1"/>
              </a:solidFill>
              <a:latin typeface="Montserrat" panose="00000500000000000000" pitchFamily="2" charset="0"/>
            </a:rPr>
            <a:t>This stands out by combining emotional intelligence with personalization. It’s designed for young users who want mental clarity without clinical complexity.</a:t>
          </a:r>
        </a:p>
      </dgm:t>
    </dgm:pt>
    <dgm:pt modelId="{1C924F2D-2F35-4B59-91D3-81630C94CF0D}" type="parTrans" cxnId="{74110C41-0262-4DD1-8018-9E07B60F26C0}">
      <dgm:prSet/>
      <dgm:spPr/>
      <dgm:t>
        <a:bodyPr/>
        <a:lstStyle/>
        <a:p>
          <a:endParaRPr lang="en-IN"/>
        </a:p>
      </dgm:t>
    </dgm:pt>
    <dgm:pt modelId="{17D3D3CF-5A68-4C22-A3BF-C7A687102626}" type="sibTrans" cxnId="{74110C41-0262-4DD1-8018-9E07B60F26C0}">
      <dgm:prSet/>
      <dgm:spPr/>
      <dgm:t>
        <a:bodyPr/>
        <a:lstStyle/>
        <a:p>
          <a:endParaRPr lang="en-IN"/>
        </a:p>
      </dgm:t>
    </dgm:pt>
    <dgm:pt modelId="{4BC6EFDF-A91D-4DDE-B436-D0306CA8FB22}" type="pres">
      <dgm:prSet presAssocID="{F63AB343-5A73-47E4-8646-CD6F6FB8F31C}" presName="diagram" presStyleCnt="0">
        <dgm:presLayoutVars>
          <dgm:dir/>
          <dgm:resizeHandles val="exact"/>
        </dgm:presLayoutVars>
      </dgm:prSet>
      <dgm:spPr/>
    </dgm:pt>
    <dgm:pt modelId="{7887EDED-12AF-4382-A7A3-8629FCB97637}" type="pres">
      <dgm:prSet presAssocID="{69CFE273-6634-4AF2-ADF7-195FCFD02937}" presName="node" presStyleLbl="node1" presStyleIdx="0" presStyleCnt="3" custScaleX="254886" custLinFactY="2207" custLinFactNeighborX="0" custLinFactNeighborY="100000">
        <dgm:presLayoutVars>
          <dgm:bulletEnabled val="1"/>
        </dgm:presLayoutVars>
      </dgm:prSet>
      <dgm:spPr/>
    </dgm:pt>
    <dgm:pt modelId="{8A0F2E01-FC71-4E22-96F2-B7052CA7FFD3}" type="pres">
      <dgm:prSet presAssocID="{F652DB56-D174-4C1C-A4B6-0A7ADDCA9A74}" presName="sibTrans" presStyleCnt="0"/>
      <dgm:spPr/>
    </dgm:pt>
    <dgm:pt modelId="{64F4BD2C-8BE8-4AD4-98EC-0A172FB0E49F}" type="pres">
      <dgm:prSet presAssocID="{5AA219E4-6F04-4808-99CD-944D382DA16F}" presName="node" presStyleLbl="node1" presStyleIdx="1" presStyleCnt="3" custScaleX="131251" custLinFactY="-23010" custLinFactNeighborX="2785" custLinFactNeighborY="-100000">
        <dgm:presLayoutVars>
          <dgm:bulletEnabled val="1"/>
        </dgm:presLayoutVars>
      </dgm:prSet>
      <dgm:spPr/>
    </dgm:pt>
    <dgm:pt modelId="{72F1705D-CD2E-4048-AFE3-11381C8E9CD9}" type="pres">
      <dgm:prSet presAssocID="{1785BD5B-1126-43E6-948E-27439901DD8E}" presName="sibTrans" presStyleCnt="0"/>
      <dgm:spPr/>
    </dgm:pt>
    <dgm:pt modelId="{518354C5-EF36-4063-9CED-F62D20F993CC}" type="pres">
      <dgm:prSet presAssocID="{20A84CF6-C920-43EB-963B-429CB27461B2}" presName="node" presStyleLbl="node1" presStyleIdx="2" presStyleCnt="3" custScaleX="117574" custLinFactY="-15632" custLinFactNeighborX="-4041" custLinFactNeighborY="-100000">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74110C41-0262-4DD1-8018-9E07B60F26C0}" srcId="{F63AB343-5A73-47E4-8646-CD6F6FB8F31C}" destId="{20A84CF6-C920-43EB-963B-429CB27461B2}" srcOrd="2" destOrd="0" parTransId="{1C924F2D-2F35-4B59-91D3-81630C94CF0D}" sibTransId="{17D3D3CF-5A68-4C22-A3BF-C7A687102626}"/>
    <dgm:cxn modelId="{F2D26463-A756-459D-8F8F-64F6F789D0EB}" srcId="{F63AB343-5A73-47E4-8646-CD6F6FB8F31C}" destId="{69CFE273-6634-4AF2-ADF7-195FCFD02937}" srcOrd="0" destOrd="0" parTransId="{464AEF01-3A62-4C91-9C64-6508F6716BD3}" sibTransId="{F652DB56-D174-4C1C-A4B6-0A7ADDCA9A74}"/>
    <dgm:cxn modelId="{066FD651-79A5-4B5F-B929-06B9582AE866}" srcId="{F63AB343-5A73-47E4-8646-CD6F6FB8F31C}" destId="{5AA219E4-6F04-4808-99CD-944D382DA16F}" srcOrd="1" destOrd="0" parTransId="{CBA1AEFC-FD9E-42A6-B854-B51EA6D7FAF4}" sibTransId="{1785BD5B-1126-43E6-948E-27439901DD8E}"/>
    <dgm:cxn modelId="{6DDA9A78-0F65-4946-B010-0D328B33C9F8}" type="presOf" srcId="{20A84CF6-C920-43EB-963B-429CB27461B2}" destId="{518354C5-EF36-4063-9CED-F62D20F993CC}" srcOrd="0" destOrd="0" presId="urn:microsoft.com/office/officeart/2005/8/layout/default"/>
    <dgm:cxn modelId="{B45160C1-E592-4B64-BDC6-823928B78135}" type="presOf" srcId="{5AA219E4-6F04-4808-99CD-944D382DA16F}" destId="{64F4BD2C-8BE8-4AD4-98EC-0A172FB0E49F}" srcOrd="0" destOrd="0" presId="urn:microsoft.com/office/officeart/2005/8/layout/default"/>
    <dgm:cxn modelId="{ED29095C-383F-4177-AD69-9BFAFD17496C}" type="presParOf" srcId="{4BC6EFDF-A91D-4DDE-B436-D0306CA8FB22}" destId="{7887EDED-12AF-4382-A7A3-8629FCB97637}" srcOrd="0" destOrd="0" presId="urn:microsoft.com/office/officeart/2005/8/layout/default"/>
    <dgm:cxn modelId="{49F030FA-5476-4C2D-BFFE-911AD6FEDBDB}" type="presParOf" srcId="{4BC6EFDF-A91D-4DDE-B436-D0306CA8FB22}" destId="{8A0F2E01-FC71-4E22-96F2-B7052CA7FFD3}" srcOrd="1" destOrd="0" presId="urn:microsoft.com/office/officeart/2005/8/layout/default"/>
    <dgm:cxn modelId="{8DE081B0-E64E-45AA-82E4-891BDC5FE78B}" type="presParOf" srcId="{4BC6EFDF-A91D-4DDE-B436-D0306CA8FB22}" destId="{64F4BD2C-8BE8-4AD4-98EC-0A172FB0E49F}" srcOrd="2" destOrd="0" presId="urn:microsoft.com/office/officeart/2005/8/layout/default"/>
    <dgm:cxn modelId="{5229466D-26C5-4352-812E-F01284571416}" type="presParOf" srcId="{4BC6EFDF-A91D-4DDE-B436-D0306CA8FB22}" destId="{72F1705D-CD2E-4048-AFE3-11381C8E9CD9}" srcOrd="3" destOrd="0" presId="urn:microsoft.com/office/officeart/2005/8/layout/default"/>
    <dgm:cxn modelId="{FDAF5A37-F333-47BF-BA02-2F70D23F65BC}" type="presParOf" srcId="{4BC6EFDF-A91D-4DDE-B436-D0306CA8FB22}" destId="{518354C5-EF36-4063-9CED-F62D20F993CC}"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400" b="0" i="0" dirty="0">
              <a:latin typeface="Montserrat" panose="00000500000000000000" pitchFamily="2" charset="0"/>
            </a:rPr>
            <a:t>The global mental wellness app market including all individuals seeking emotional support, stress relief and self care tools. This includes students, working professionals and individuals. </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400" b="0" i="0" dirty="0">
              <a:latin typeface="Montserrat" panose="00000500000000000000" pitchFamily="2" charset="0"/>
            </a:rPr>
            <a:t>Young adults in India aged 18 - 30 with access to smartphones and internet, who are open to using digital tools for mental wellness. This segment is reachable through app stores, college outreach.</a:t>
          </a: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algn="l"/>
          <a:r>
            <a:rPr lang="en-US" sz="2400" b="0" i="0" dirty="0">
              <a:latin typeface="Montserrat" panose="00000500000000000000" pitchFamily="2" charset="0"/>
            </a:rPr>
            <a:t>College students and early career professionals in Tier1 and Tier2 cities who experience academic or workplace stress but hesitate to seek traditional therapy group values privacy, convenience and emotional clarity.</a:t>
          </a: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LinFactNeighborX="-1396" custLinFactNeighborY="6665">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LinFactNeighborX="651" custLinFactNeighborY="6665">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F2D26463-A756-459D-8F8F-64F6F789D0EB}" srcId="{F63AB343-5A73-47E4-8646-CD6F6FB8F31C}" destId="{69CFE273-6634-4AF2-ADF7-195FCFD02937}" srcOrd="2" destOrd="0" parTransId="{464AEF01-3A62-4C91-9C64-6508F6716BD3}" sibTransId="{F652DB56-D174-4C1C-A4B6-0A7ADDCA9A74}"/>
    <dgm:cxn modelId="{3EFDD747-74B2-4981-9869-3F85B2DE49DC}" type="presOf" srcId="{FA200A2F-C330-431E-BDD2-CDE3B3595162}" destId="{1B6A54B0-7323-418C-B8EE-1A870FF5188A}"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 modelId="{6CC580AA-C8EF-4614-80E1-02DFB1C7D5B5}" type="presParOf" srcId="{4BC6EFDF-A91D-4DDE-B436-D0306CA8FB22}" destId="{31BF777E-F773-4B16-B97D-600CC3D57321}" srcOrd="3" destOrd="0" presId="urn:microsoft.com/office/officeart/2005/8/layout/default"/>
    <dgm:cxn modelId="{ED29095C-383F-4177-AD69-9BFAFD17496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400" b="0" i="0" dirty="0" err="1">
              <a:solidFill>
                <a:schemeClr val="bg1"/>
              </a:solidFill>
              <a:latin typeface="Montserrat" panose="00000500000000000000" pitchFamily="2" charset="0"/>
            </a:rPr>
            <a:t>MindEase</a:t>
          </a:r>
          <a:r>
            <a:rPr lang="en-IN" sz="2400" b="0" i="0" dirty="0">
              <a:solidFill>
                <a:schemeClr val="bg1"/>
              </a:solidFill>
              <a:latin typeface="Montserrat" panose="00000500000000000000" pitchFamily="2" charset="0"/>
            </a:rPr>
            <a:t> is currently at TRL 5-6, with a validated prototype and early user testing underway. Core features like emotion prediction, journaling and chatbot </a:t>
          </a:r>
          <a:r>
            <a:rPr lang="en-IN" sz="2400" b="0" i="0" dirty="0" err="1">
              <a:solidFill>
                <a:schemeClr val="bg1"/>
              </a:solidFill>
              <a:latin typeface="Montserrat" panose="00000500000000000000" pitchFamily="2" charset="0"/>
            </a:rPr>
            <a:t>suppofg</a:t>
          </a:r>
          <a:r>
            <a:rPr lang="en-IN" sz="2400" b="0" i="0" dirty="0">
              <a:solidFill>
                <a:schemeClr val="bg1"/>
              </a:solidFill>
              <a:latin typeface="Montserrat" panose="00000500000000000000" pitchFamily="2" charset="0"/>
            </a:rPr>
            <a:t> are functional.</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marL="0" marR="0" indent="0" algn="l" defTabSz="914400" eaLnBrk="1" fontAlgn="auto" latinLnBrk="0" hangingPunct="1">
            <a:lnSpc>
              <a:spcPct val="100000"/>
            </a:lnSpc>
            <a:spcBef>
              <a:spcPts val="0"/>
            </a:spcBef>
            <a:spcAft>
              <a:spcPts val="0"/>
            </a:spcAft>
            <a:buClrTx/>
            <a:buSzTx/>
            <a:buFontTx/>
            <a:buNone/>
            <a:tabLst/>
            <a:defRPr/>
          </a:pPr>
          <a:r>
            <a:rPr lang="en-IN" sz="2400" dirty="0">
              <a:solidFill>
                <a:schemeClr val="bg1"/>
              </a:solidFill>
              <a:latin typeface="Montserrat" panose="00000500000000000000" pitchFamily="2" charset="0"/>
            </a:rPr>
            <a:t>Short Term: Expand beta testing across universities.</a:t>
          </a:r>
          <a:br>
            <a:rPr lang="en-IN" sz="2400" dirty="0">
              <a:solidFill>
                <a:schemeClr val="bg1"/>
              </a:solidFill>
              <a:latin typeface="Montserrat" panose="00000500000000000000" pitchFamily="2" charset="0"/>
            </a:rPr>
          </a:br>
          <a:r>
            <a:rPr lang="en-IN" sz="2400" dirty="0">
              <a:solidFill>
                <a:schemeClr val="bg1"/>
              </a:solidFill>
              <a:latin typeface="Montserrat" panose="00000500000000000000" pitchFamily="2" charset="0"/>
            </a:rPr>
            <a:t>Mid Term: Launch on app stores, initiate </a:t>
          </a:r>
          <a:r>
            <a:rPr lang="en-IN" sz="2400" dirty="0" err="1">
              <a:solidFill>
                <a:schemeClr val="bg1"/>
              </a:solidFill>
              <a:latin typeface="Montserrat" panose="00000500000000000000" pitchFamily="2" charset="0"/>
            </a:rPr>
            <a:t>parterships</a:t>
          </a:r>
          <a:r>
            <a:rPr lang="en-IN" sz="2400" dirty="0">
              <a:solidFill>
                <a:schemeClr val="bg1"/>
              </a:solidFill>
              <a:latin typeface="Montserrat" panose="00000500000000000000" pitchFamily="2" charset="0"/>
            </a:rPr>
            <a:t> with mental health NGO’s and begin </a:t>
          </a:r>
          <a:r>
            <a:rPr lang="en-IN" sz="2400" dirty="0" err="1">
              <a:solidFill>
                <a:schemeClr val="bg1"/>
              </a:solidFill>
              <a:latin typeface="Montserrat" panose="00000500000000000000" pitchFamily="2" charset="0"/>
            </a:rPr>
            <a:t>menotization</a:t>
          </a:r>
          <a:r>
            <a:rPr lang="en-IN" sz="2400" dirty="0">
              <a:solidFill>
                <a:schemeClr val="bg1"/>
              </a:solidFill>
              <a:latin typeface="Montserrat" panose="00000500000000000000" pitchFamily="2" charset="0"/>
            </a:rPr>
            <a:t> through premium features.</a:t>
          </a:r>
          <a:br>
            <a:rPr lang="en-IN" sz="2400" dirty="0">
              <a:solidFill>
                <a:schemeClr val="bg1"/>
              </a:solidFill>
              <a:latin typeface="Montserrat" panose="00000500000000000000" pitchFamily="2" charset="0"/>
            </a:rPr>
          </a:br>
          <a:r>
            <a:rPr lang="en-IN" sz="2400" dirty="0" err="1">
              <a:solidFill>
                <a:schemeClr val="bg1"/>
              </a:solidFill>
              <a:latin typeface="Montserrat" panose="00000500000000000000" pitchFamily="2" charset="0"/>
            </a:rPr>
            <a:t>Lomg</a:t>
          </a:r>
          <a:r>
            <a:rPr lang="en-IN" sz="2400" dirty="0">
              <a:solidFill>
                <a:schemeClr val="bg1"/>
              </a:solidFill>
              <a:latin typeface="Montserrat" panose="00000500000000000000" pitchFamily="2" charset="0"/>
            </a:rPr>
            <a:t> Term: Scale nationally, introduce AI-powered peer support groups and explore international </a:t>
          </a:r>
          <a:r>
            <a:rPr lang="en-IN" sz="2400" dirty="0" err="1">
              <a:solidFill>
                <a:schemeClr val="bg1"/>
              </a:solidFill>
              <a:latin typeface="Montserrat" panose="00000500000000000000" pitchFamily="2" charset="0"/>
            </a:rPr>
            <a:t>expansioin</a:t>
          </a:r>
          <a:r>
            <a:rPr lang="en-IN" sz="2400" dirty="0">
              <a:solidFill>
                <a:schemeClr val="bg1"/>
              </a:solidFill>
              <a:latin typeface="Montserrat" panose="00000500000000000000" pitchFamily="2" charset="0"/>
            </a:rPr>
            <a:t>. </a:t>
          </a: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400" dirty="0">
              <a:solidFill>
                <a:schemeClr val="bg1"/>
              </a:solidFill>
              <a:latin typeface="Montserrat" panose="00000500000000000000" pitchFamily="2" charset="0"/>
            </a:rPr>
            <a:t>This leverages a unique blend of sentiment analysis and </a:t>
          </a:r>
          <a:r>
            <a:rPr lang="en-IN" sz="2400" dirty="0" err="1">
              <a:solidFill>
                <a:schemeClr val="bg1"/>
              </a:solidFill>
              <a:latin typeface="Montserrat" panose="00000500000000000000" pitchFamily="2" charset="0"/>
            </a:rPr>
            <a:t>behavioral</a:t>
          </a:r>
          <a:r>
            <a:rPr lang="en-IN" sz="2400" dirty="0">
              <a:solidFill>
                <a:schemeClr val="bg1"/>
              </a:solidFill>
              <a:latin typeface="Montserrat" panose="00000500000000000000" pitchFamily="2" charset="0"/>
            </a:rPr>
            <a:t> pattern recognition tailored for Indian youth. The innovation lies in its emotion aware journaling engine and adaptive chatbot.</a:t>
          </a:r>
        </a:p>
      </dgm:t>
    </dgm:pt>
    <dgm:pt modelId="{EDACE483-FB25-487E-AE3F-18DDD456604E}" type="parTrans" cxnId="{EAA47F2E-8446-4362-8837-D3920084D64B}">
      <dgm:prSet/>
      <dgm:spPr/>
      <dgm:t>
        <a:bodyPr/>
        <a:lstStyle/>
        <a:p>
          <a:endParaRPr lang="en-IN" sz="2400">
            <a:latin typeface="Montserrat" panose="00000500000000000000" pitchFamily="2" charset="0"/>
          </a:endParaRPr>
        </a:p>
      </dgm:t>
    </dgm:pt>
    <dgm:pt modelId="{2017CCE2-2B64-4B81-8732-0E2B02FC527F}" type="sibTrans" cxnId="{EAA47F2E-8446-4362-8837-D3920084D64B}">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LinFactNeighborX="-597" custLinFactNeighborY="553">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LinFactNeighborX="1705" custLinFactNeighborY="3000">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D9615715-80FA-4995-A39B-DCE56921FDD9}" type="presOf" srcId="{FA200A2F-C330-431E-BDD2-CDE3B3595162}" destId="{1B6A54B0-7323-418C-B8EE-1A870FF5188A}" srcOrd="0" destOrd="0" presId="urn:microsoft.com/office/officeart/2005/8/layout/defaul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EAA47F2E-8446-4362-8837-D3920084D64B}" srcId="{F63AB343-5A73-47E4-8646-CD6F6FB8F31C}" destId="{FA200A2F-C330-431E-BDD2-CDE3B3595162}" srcOrd="1" destOrd="0" parTransId="{EDACE483-FB25-487E-AE3F-18DDD456604E}" sibTransId="{2017CCE2-2B64-4B81-8732-0E2B02FC527F}"/>
    <dgm:cxn modelId="{F2D26463-A756-459D-8F8F-64F6F789D0EB}" srcId="{F63AB343-5A73-47E4-8646-CD6F6FB8F31C}" destId="{69CFE273-6634-4AF2-ADF7-195FCFD02937}" srcOrd="2" destOrd="0" parTransId="{464AEF01-3A62-4C91-9C64-6508F6716BD3}" sibTransId="{F652DB56-D174-4C1C-A4B6-0A7ADDCA9A74}"/>
    <dgm:cxn modelId="{DD1786C4-3186-4B5B-AE30-1E7ADECE388F}" srcId="{F63AB343-5A73-47E4-8646-CD6F6FB8F31C}" destId="{734F4134-E1D5-43D5-B528-B54D97585CBB}" srcOrd="0" destOrd="0" parTransId="{EFEEB090-9026-4FC6-95E9-04981C53B35E}" sibTransId="{08E6E445-881C-4479-85D7-BE7945FAC530}"/>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BD8AA45A-0541-4334-9756-1814AADDA21C}" type="presParOf" srcId="{4BC6EFDF-A91D-4DDE-B436-D0306CA8FB22}" destId="{1B6A54B0-7323-418C-B8EE-1A870FF5188A}" srcOrd="2" destOrd="0" presId="urn:microsoft.com/office/officeart/2005/8/layout/default"/>
    <dgm:cxn modelId="{EC422CB4-BFFB-4FAC-9964-56D536086E5C}" type="presParOf" srcId="{4BC6EFDF-A91D-4DDE-B436-D0306CA8FB22}" destId="{31BF777E-F773-4B16-B97D-600CC3D57321}" srcOrd="3" destOrd="0" presId="urn:microsoft.com/office/officeart/2005/8/layout/default"/>
    <dgm:cxn modelId="{ED29095C-383F-4177-AD69-9BFAFD17496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000" dirty="0" err="1">
              <a:solidFill>
                <a:schemeClr val="bg1"/>
              </a:solidFill>
              <a:latin typeface="Montserrat" panose="00000500000000000000" pitchFamily="2" charset="0"/>
            </a:rPr>
            <a:t>MindEase</a:t>
          </a:r>
          <a:r>
            <a:rPr lang="en-IN" sz="2000" dirty="0">
              <a:solidFill>
                <a:schemeClr val="bg1"/>
              </a:solidFill>
              <a:latin typeface="Montserrat" panose="00000500000000000000" pitchFamily="2" charset="0"/>
            </a:rPr>
            <a:t> competes with platforms like Headspace and </a:t>
          </a:r>
          <a:r>
            <a:rPr lang="en-IN" sz="2000" dirty="0" err="1">
              <a:solidFill>
                <a:schemeClr val="bg1"/>
              </a:solidFill>
              <a:latin typeface="Montserrat" panose="00000500000000000000" pitchFamily="2" charset="0"/>
            </a:rPr>
            <a:t>MindPeers</a:t>
          </a:r>
          <a:r>
            <a:rPr lang="en-IN" sz="2000" dirty="0">
              <a:solidFill>
                <a:schemeClr val="bg1"/>
              </a:solidFill>
              <a:latin typeface="Montserrat" panose="00000500000000000000" pitchFamily="2" charset="0"/>
            </a:rPr>
            <a:t> which offer wellness tools such as chatbots, meditation and journaling.</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chemeClr val="tx1">
            <a:lumMod val="50000"/>
            <a:lumOff val="50000"/>
          </a:schemeClr>
        </a:solidFill>
      </dgm:spPr>
      <dgm:t>
        <a:bodyPr/>
        <a:lstStyle/>
        <a:p>
          <a:pPr algn="l"/>
          <a:r>
            <a:rPr lang="en-IN" sz="2000" dirty="0" err="1">
              <a:solidFill>
                <a:schemeClr val="bg1"/>
              </a:solidFill>
              <a:latin typeface="Montserrat" panose="00000500000000000000" pitchFamily="2" charset="0"/>
            </a:rPr>
            <a:t>MindEase</a:t>
          </a:r>
          <a:r>
            <a:rPr lang="en-IN" sz="2000" dirty="0">
              <a:solidFill>
                <a:schemeClr val="bg1"/>
              </a:solidFill>
              <a:latin typeface="Montserrat" panose="00000500000000000000" pitchFamily="2" charset="0"/>
            </a:rPr>
            <a:t> is stigma free, culturally sensitive and built for students and professionals who prefer conversational, intuitive tool over clinical interfaces</a:t>
          </a: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69CFE273-6634-4AF2-ADF7-195FCFD02937}">
      <dgm:prSet phldrT="[Text]" custT="1"/>
      <dgm:spPr>
        <a:solidFill>
          <a:srgbClr val="F04034"/>
        </a:solidFill>
      </dgm:spPr>
      <dgm:t>
        <a:bodyPr/>
        <a:lstStyle/>
        <a:p>
          <a:pPr algn="l"/>
          <a:r>
            <a:rPr lang="en-IN" sz="1600" dirty="0" err="1">
              <a:solidFill>
                <a:schemeClr val="bg1"/>
              </a:solidFill>
              <a:latin typeface="Montserrat" panose="00000500000000000000" pitchFamily="2" charset="0"/>
            </a:rPr>
            <a:t>MindEase</a:t>
          </a:r>
          <a:r>
            <a:rPr lang="en-IN" sz="1600" dirty="0">
              <a:solidFill>
                <a:schemeClr val="bg1"/>
              </a:solidFill>
              <a:latin typeface="Montserrat" panose="00000500000000000000" pitchFamily="2" charset="0"/>
            </a:rPr>
            <a:t> is protected by its unique emotion prediction tech and </a:t>
          </a:r>
          <a:r>
            <a:rPr lang="en-IN" sz="1600" dirty="0" err="1">
              <a:solidFill>
                <a:schemeClr val="bg1"/>
              </a:solidFill>
              <a:latin typeface="Montserrat" panose="00000500000000000000" pitchFamily="2" charset="0"/>
            </a:rPr>
            <a:t>aerlt</a:t>
          </a:r>
          <a:r>
            <a:rPr lang="en-IN" sz="1600" dirty="0">
              <a:solidFill>
                <a:schemeClr val="bg1"/>
              </a:solidFill>
              <a:latin typeface="Montserrat" panose="00000500000000000000" pitchFamily="2" charset="0"/>
            </a:rPr>
            <a:t> university partnerships, making it hard to replicate. It also has strong collaboration potential with NGOs, counsellors and academic platforms to expand reach and co-create impactful features.</a:t>
          </a:r>
        </a:p>
      </dgm:t>
    </dgm:pt>
    <dgm:pt modelId="{464AEF01-3A62-4C91-9C64-6508F6716BD3}" type="parTrans" cxnId="{F2D26463-A756-459D-8F8F-64F6F789D0EB}">
      <dgm:prSet/>
      <dgm:spPr/>
      <dgm:t>
        <a:bodyPr/>
        <a:lstStyle/>
        <a:p>
          <a:endParaRPr lang="en-IN" sz="2400">
            <a:latin typeface="Montserrat" panose="00000500000000000000" pitchFamily="2" charset="0"/>
          </a:endParaRPr>
        </a:p>
      </dgm:t>
    </dgm:pt>
    <dgm:pt modelId="{F652DB56-D174-4C1C-A4B6-0A7ADDCA9A74}" type="sibTrans" cxnId="{F2D26463-A756-459D-8F8F-64F6F789D0EB}">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3" custScaleX="132821" custLinFactNeighborX="-599" custLinFactNeighborY="6665">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3" custScaleX="132821" custLinFactNeighborX="651" custLinFactNeighborY="6665">
        <dgm:presLayoutVars>
          <dgm:bulletEnabled val="1"/>
        </dgm:presLayoutVars>
      </dgm:prSet>
      <dgm:spPr/>
    </dgm:pt>
    <dgm:pt modelId="{31BF777E-F773-4B16-B97D-600CC3D57321}" type="pres">
      <dgm:prSet presAssocID="{2017CCE2-2B64-4B81-8732-0E2B02FC527F}" presName="sibTrans" presStyleCnt="0"/>
      <dgm:spPr/>
    </dgm:pt>
    <dgm:pt modelId="{7887EDED-12AF-4382-A7A3-8629FCB97637}" type="pres">
      <dgm:prSet presAssocID="{69CFE273-6634-4AF2-ADF7-195FCFD02937}" presName="node" presStyleLbl="node1" presStyleIdx="2" presStyleCnt="3" custScaleX="276011" custLinFactNeighborX="-1849" custLinFactNeighborY="-8978">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0A5641E-68D1-416A-8E5E-C3EBDD465AA1}" type="presOf" srcId="{69CFE273-6634-4AF2-ADF7-195FCFD02937}" destId="{7887EDED-12AF-4382-A7A3-8629FCB97637}" srcOrd="0" destOrd="0" presId="urn:microsoft.com/office/officeart/2005/8/layout/default"/>
    <dgm:cxn modelId="{F2D26463-A756-459D-8F8F-64F6F789D0EB}" srcId="{F63AB343-5A73-47E4-8646-CD6F6FB8F31C}" destId="{69CFE273-6634-4AF2-ADF7-195FCFD02937}" srcOrd="2" destOrd="0" parTransId="{464AEF01-3A62-4C91-9C64-6508F6716BD3}" sibTransId="{F652DB56-D174-4C1C-A4B6-0A7ADDCA9A74}"/>
    <dgm:cxn modelId="{3EFDD747-74B2-4981-9869-3F85B2DE49DC}" type="presOf" srcId="{FA200A2F-C330-431E-BDD2-CDE3B3595162}" destId="{1B6A54B0-7323-418C-B8EE-1A870FF5188A}"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 modelId="{6CC580AA-C8EF-4614-80E1-02DFB1C7D5B5}" type="presParOf" srcId="{4BC6EFDF-A91D-4DDE-B436-D0306CA8FB22}" destId="{31BF777E-F773-4B16-B97D-600CC3D57321}" srcOrd="3" destOrd="0" presId="urn:microsoft.com/office/officeart/2005/8/layout/default"/>
    <dgm:cxn modelId="{ED29095C-383F-4177-AD69-9BFAFD17496C}" type="presParOf" srcId="{4BC6EFDF-A91D-4DDE-B436-D0306CA8FB22}" destId="{7887EDED-12AF-4382-A7A3-8629FCB97637}" srcOrd="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000" dirty="0" err="1">
              <a:solidFill>
                <a:schemeClr val="bg1"/>
              </a:solidFill>
              <a:latin typeface="Montserrat" panose="00000500000000000000" pitchFamily="2" charset="0"/>
            </a:rPr>
            <a:t>MindEase</a:t>
          </a:r>
          <a:r>
            <a:rPr lang="en-IN" sz="2000" dirty="0">
              <a:solidFill>
                <a:schemeClr val="bg1"/>
              </a:solidFill>
              <a:latin typeface="Montserrat" panose="00000500000000000000" pitchFamily="2" charset="0"/>
            </a:rPr>
            <a:t> will generate revenue through a freemium model-offering core mental wellness features for free and premium features like advanced emotion tracking, personalizes coaching and AI-powered journaling insights via subscription.</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A1A64FDF-DB09-4C10-9862-AD171F88F002}">
      <dgm:prSet phldrT="[Text]"/>
      <dgm:spPr>
        <a:solidFill>
          <a:srgbClr val="F04034"/>
        </a:solidFill>
      </dgm:spPr>
      <dgm:t>
        <a:bodyPr/>
        <a:lstStyle/>
        <a:p>
          <a:pPr algn="just"/>
          <a:r>
            <a:rPr lang="en-IN" dirty="0">
              <a:solidFill>
                <a:schemeClr val="bg1"/>
              </a:solidFill>
              <a:latin typeface="Montserrat" panose="00000500000000000000" pitchFamily="2" charset="0"/>
            </a:rPr>
            <a:t>Even if not yet profitable, </a:t>
          </a:r>
          <a:r>
            <a:rPr lang="en-IN" dirty="0" err="1">
              <a:solidFill>
                <a:schemeClr val="bg1"/>
              </a:solidFill>
              <a:latin typeface="Montserrat" panose="00000500000000000000" pitchFamily="2" charset="0"/>
            </a:rPr>
            <a:t>MindEase</a:t>
          </a:r>
          <a:r>
            <a:rPr lang="en-IN" dirty="0">
              <a:solidFill>
                <a:schemeClr val="bg1"/>
              </a:solidFill>
              <a:latin typeface="Montserrat" panose="00000500000000000000" pitchFamily="2" charset="0"/>
            </a:rPr>
            <a:t> has a scalable model with </a:t>
          </a:r>
          <a:r>
            <a:rPr lang="en-IN" dirty="0" err="1">
              <a:solidFill>
                <a:schemeClr val="bg1"/>
              </a:solidFill>
              <a:latin typeface="Montserrat" panose="00000500000000000000" pitchFamily="2" charset="0"/>
            </a:rPr>
            <a:t>strond</a:t>
          </a:r>
          <a:r>
            <a:rPr lang="en-IN" dirty="0">
              <a:solidFill>
                <a:schemeClr val="bg1"/>
              </a:solidFill>
              <a:latin typeface="Montserrat" panose="00000500000000000000" pitchFamily="2" charset="0"/>
            </a:rPr>
            <a:t> demand students and professionals. Its personalizes, stigma free approach fills a critical gap in mental health support, making it attractive to both </a:t>
          </a:r>
          <a:r>
            <a:rPr lang="en-IN" dirty="0" err="1">
              <a:solidFill>
                <a:schemeClr val="bg1"/>
              </a:solidFill>
              <a:latin typeface="Montserrat" panose="00000500000000000000" pitchFamily="2" charset="0"/>
            </a:rPr>
            <a:t>uers</a:t>
          </a:r>
          <a:r>
            <a:rPr lang="en-IN" dirty="0">
              <a:solidFill>
                <a:schemeClr val="bg1"/>
              </a:solidFill>
              <a:latin typeface="Montserrat" panose="00000500000000000000" pitchFamily="2" charset="0"/>
            </a:rPr>
            <a:t> and investors</a:t>
          </a:r>
        </a:p>
      </dgm:t>
    </dgm:pt>
    <dgm:pt modelId="{2FC5F85D-045D-4296-B74F-0CC184592E34}" type="parTrans" cxnId="{DDC889BB-3881-4CDD-9E72-1F3CF5A6655B}">
      <dgm:prSet/>
      <dgm:spPr/>
      <dgm:t>
        <a:bodyPr/>
        <a:lstStyle/>
        <a:p>
          <a:endParaRPr lang="en-US"/>
        </a:p>
      </dgm:t>
    </dgm:pt>
    <dgm:pt modelId="{79A5BFD3-93C2-411C-B65B-46EAAE43AB6B}" type="sibTrans" cxnId="{DDC889BB-3881-4CDD-9E72-1F3CF5A6655B}">
      <dgm:prSet/>
      <dgm:spPr/>
      <dgm:t>
        <a:bodyPr/>
        <a:lstStyle/>
        <a:p>
          <a:endParaRPr lang="en-US"/>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2" custScaleX="132821" custScaleY="109329" custLinFactNeighborX="-19" custLinFactNeighborY="1378">
        <dgm:presLayoutVars>
          <dgm:bulletEnabled val="1"/>
        </dgm:presLayoutVars>
      </dgm:prSet>
      <dgm:spPr/>
    </dgm:pt>
    <dgm:pt modelId="{CDEC6380-52CC-4823-8F32-7DE41D09C832}" type="pres">
      <dgm:prSet presAssocID="{08E6E445-881C-4479-85D7-BE7945FAC530}" presName="sibTrans" presStyleCnt="0"/>
      <dgm:spPr/>
    </dgm:pt>
    <dgm:pt modelId="{8CFFFA3B-2F5A-4E03-BDFF-2ADEB6CF60BC}" type="pres">
      <dgm:prSet presAssocID="{A1A64FDF-DB09-4C10-9862-AD171F88F002}" presName="node" presStyleLbl="node1" presStyleIdx="1" presStyleCnt="2" custScaleX="132821" custScaleY="106375" custLinFactNeighborX="184" custLinFactNeighborY="2587">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6C3F06BA-BA2B-4E9B-B527-32F2B33577F0}" type="presOf" srcId="{A1A64FDF-DB09-4C10-9862-AD171F88F002}" destId="{8CFFFA3B-2F5A-4E03-BDFF-2ADEB6CF60BC}" srcOrd="0" destOrd="0" presId="urn:microsoft.com/office/officeart/2005/8/layout/default"/>
    <dgm:cxn modelId="{DDC889BB-3881-4CDD-9E72-1F3CF5A6655B}" srcId="{F63AB343-5A73-47E4-8646-CD6F6FB8F31C}" destId="{A1A64FDF-DB09-4C10-9862-AD171F88F002}" srcOrd="1" destOrd="0" parTransId="{2FC5F85D-045D-4296-B74F-0CC184592E34}" sibTransId="{79A5BFD3-93C2-411C-B65B-46EAAE43AB6B}"/>
    <dgm:cxn modelId="{DD1786C4-3186-4B5B-AE30-1E7ADECE388F}" srcId="{F63AB343-5A73-47E4-8646-CD6F6FB8F31C}" destId="{734F4134-E1D5-43D5-B528-B54D97585CBB}" srcOrd="0" destOrd="0" parTransId="{EFEEB090-9026-4FC6-95E9-04981C53B35E}" sibTransId="{08E6E445-881C-4479-85D7-BE7945FAC530}"/>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5159DA84-E32B-495F-AD05-D7D6DF842816}" type="presParOf" srcId="{4BC6EFDF-A91D-4DDE-B436-D0306CA8FB22}" destId="{8CFFFA3B-2F5A-4E03-BDFF-2ADEB6CF60BC}" srcOrd="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3AB343-5A73-47E4-8646-CD6F6FB8F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34F4134-E1D5-43D5-B528-B54D97585CBB}">
      <dgm:prSet phldrT="[Text]" custT="1"/>
      <dgm:spPr>
        <a:solidFill>
          <a:srgbClr val="7F7F7F"/>
        </a:solidFill>
      </dgm:spPr>
      <dgm:t>
        <a:bodyPr/>
        <a:lstStyle/>
        <a:p>
          <a:pPr algn="l"/>
          <a:r>
            <a:rPr lang="en-IN" sz="2000" dirty="0">
              <a:solidFill>
                <a:schemeClr val="bg1"/>
              </a:solidFill>
              <a:latin typeface="Montserrat" panose="00000500000000000000" pitchFamily="2" charset="0"/>
            </a:rPr>
            <a:t>Early Adoption &amp; Engagement</a:t>
          </a:r>
          <a:br>
            <a:rPr lang="en-IN" sz="2000" dirty="0">
              <a:solidFill>
                <a:schemeClr val="bg1"/>
              </a:solidFill>
              <a:latin typeface="Montserrat" panose="00000500000000000000" pitchFamily="2" charset="0"/>
            </a:rPr>
          </a:br>
          <a:r>
            <a:rPr lang="en-IN" sz="2000" dirty="0" err="1">
              <a:solidFill>
                <a:schemeClr val="bg1"/>
              </a:solidFill>
              <a:latin typeface="Montserrat" panose="00000500000000000000" pitchFamily="2" charset="0"/>
            </a:rPr>
            <a:t>MindEase</a:t>
          </a:r>
          <a:r>
            <a:rPr lang="en-IN" sz="2000" dirty="0">
              <a:solidFill>
                <a:schemeClr val="bg1"/>
              </a:solidFill>
              <a:latin typeface="Montserrat" panose="00000500000000000000" pitchFamily="2" charset="0"/>
            </a:rPr>
            <a:t> has attracted beta sign-ups from students and professionals, with strong engagement across journaling, breathing and chatbot features. Users show repeat usage and emotional tracking behaviour, indicating product-market fit and habit formation</a:t>
          </a:r>
        </a:p>
      </dgm:t>
    </dgm:pt>
    <dgm:pt modelId="{EFEEB090-9026-4FC6-95E9-04981C53B35E}" type="parTrans" cxnId="{DD1786C4-3186-4B5B-AE30-1E7ADECE388F}">
      <dgm:prSet/>
      <dgm:spPr/>
      <dgm:t>
        <a:bodyPr/>
        <a:lstStyle/>
        <a:p>
          <a:endParaRPr lang="en-IN" sz="2400">
            <a:latin typeface="Montserrat" panose="00000500000000000000" pitchFamily="2" charset="0"/>
          </a:endParaRPr>
        </a:p>
      </dgm:t>
    </dgm:pt>
    <dgm:pt modelId="{08E6E445-881C-4479-85D7-BE7945FAC530}" type="sibTrans" cxnId="{DD1786C4-3186-4B5B-AE30-1E7ADECE388F}">
      <dgm:prSet/>
      <dgm:spPr/>
      <dgm:t>
        <a:bodyPr/>
        <a:lstStyle/>
        <a:p>
          <a:endParaRPr lang="en-IN" sz="2400">
            <a:latin typeface="Montserrat" panose="00000500000000000000" pitchFamily="2" charset="0"/>
          </a:endParaRPr>
        </a:p>
      </dgm:t>
    </dgm:pt>
    <dgm:pt modelId="{FA200A2F-C330-431E-BDD2-CDE3B3595162}">
      <dgm:prSet phldrT="[Text]" custT="1"/>
      <dgm:spPr>
        <a:solidFill>
          <a:srgbClr val="F04034"/>
        </a:solidFill>
      </dgm:spPr>
      <dgm:t>
        <a:bodyPr/>
        <a:lstStyle/>
        <a:p>
          <a:pPr algn="l"/>
          <a:r>
            <a:rPr lang="en-US" sz="2000" b="0" i="0" dirty="0" err="1">
              <a:latin typeface="Montserrat" panose="00000500000000000000" pitchFamily="2" charset="0"/>
            </a:rPr>
            <a:t>MindEase</a:t>
          </a:r>
          <a:r>
            <a:rPr lang="en-US" sz="2000" b="0" i="0" dirty="0">
              <a:latin typeface="Montserrat" panose="00000500000000000000" pitchFamily="2" charset="0"/>
            </a:rPr>
            <a:t> is currently in its developing stage, where month-on-month user growth is beginning to emerge. Early traction is visible through letters of </a:t>
          </a:r>
          <a:r>
            <a:rPr lang="en-US" sz="2000" b="0" i="0" dirty="0" err="1">
              <a:latin typeface="Montserrat" panose="00000500000000000000" pitchFamily="2" charset="0"/>
            </a:rPr>
            <a:t>intentfor</a:t>
          </a:r>
          <a:r>
            <a:rPr lang="en-US" sz="2000" b="0" i="0" dirty="0">
              <a:latin typeface="Montserrat" panose="00000500000000000000" pitchFamily="2" charset="0"/>
            </a:rPr>
            <a:t> pilot deployment. At this stage, KPIs focus on beta funnel metrics, features engagement rates and institutional outreach. These signals demonstrate promising early adoption and lay the groundwork for scalable partnerships and future revenue streams.</a:t>
          </a:r>
        </a:p>
      </dgm:t>
    </dgm:pt>
    <dgm:pt modelId="{EDACE483-FB25-487E-AE3F-18DDD456604E}" type="parTrans" cxnId="{FC50C7E3-644C-41DC-9392-BAEC48D274A6}">
      <dgm:prSet/>
      <dgm:spPr/>
      <dgm:t>
        <a:bodyPr/>
        <a:lstStyle/>
        <a:p>
          <a:endParaRPr lang="en-IN" sz="2400">
            <a:latin typeface="Montserrat" panose="00000500000000000000" pitchFamily="2" charset="0"/>
          </a:endParaRPr>
        </a:p>
      </dgm:t>
    </dgm:pt>
    <dgm:pt modelId="{2017CCE2-2B64-4B81-8732-0E2B02FC527F}" type="sibTrans" cxnId="{FC50C7E3-644C-41DC-9392-BAEC48D274A6}">
      <dgm:prSet/>
      <dgm:spPr/>
      <dgm:t>
        <a:bodyPr/>
        <a:lstStyle/>
        <a:p>
          <a:endParaRPr lang="en-IN" sz="2400">
            <a:latin typeface="Montserrat" panose="00000500000000000000" pitchFamily="2" charset="0"/>
          </a:endParaRPr>
        </a:p>
      </dgm:t>
    </dgm:pt>
    <dgm:pt modelId="{4BC6EFDF-A91D-4DDE-B436-D0306CA8FB22}" type="pres">
      <dgm:prSet presAssocID="{F63AB343-5A73-47E4-8646-CD6F6FB8F31C}" presName="diagram" presStyleCnt="0">
        <dgm:presLayoutVars>
          <dgm:dir/>
          <dgm:resizeHandles val="exact"/>
        </dgm:presLayoutVars>
      </dgm:prSet>
      <dgm:spPr/>
    </dgm:pt>
    <dgm:pt modelId="{C7D0697F-16F4-44E2-AFF3-63CF0A714EEB}" type="pres">
      <dgm:prSet presAssocID="{734F4134-E1D5-43D5-B528-B54D97585CBB}" presName="node" presStyleLbl="node1" presStyleIdx="0" presStyleCnt="2" custScaleX="132821" custScaleY="169029" custLinFactNeighborX="-597" custLinFactNeighborY="553">
        <dgm:presLayoutVars>
          <dgm:bulletEnabled val="1"/>
        </dgm:presLayoutVars>
      </dgm:prSet>
      <dgm:spPr/>
    </dgm:pt>
    <dgm:pt modelId="{CDEC6380-52CC-4823-8F32-7DE41D09C832}" type="pres">
      <dgm:prSet presAssocID="{08E6E445-881C-4479-85D7-BE7945FAC530}" presName="sibTrans" presStyleCnt="0"/>
      <dgm:spPr/>
    </dgm:pt>
    <dgm:pt modelId="{1B6A54B0-7323-418C-B8EE-1A870FF5188A}" type="pres">
      <dgm:prSet presAssocID="{FA200A2F-C330-431E-BDD2-CDE3B3595162}" presName="node" presStyleLbl="node1" presStyleIdx="1" presStyleCnt="2" custScaleX="132821" custScaleY="169029" custLinFactNeighborX="1208" custLinFactNeighborY="553">
        <dgm:presLayoutVars>
          <dgm:bulletEnabled val="1"/>
        </dgm:presLayoutVars>
      </dgm:prSet>
      <dgm:spPr/>
    </dgm:pt>
  </dgm:ptLst>
  <dgm:cxnLst>
    <dgm:cxn modelId="{77EF6D1D-FD7A-47D8-BDE6-522163C31357}" type="presOf" srcId="{F63AB343-5A73-47E4-8646-CD6F6FB8F31C}" destId="{4BC6EFDF-A91D-4DDE-B436-D0306CA8FB22}" srcOrd="0" destOrd="0" presId="urn:microsoft.com/office/officeart/2005/8/layout/default"/>
    <dgm:cxn modelId="{3EFDD747-74B2-4981-9869-3F85B2DE49DC}" type="presOf" srcId="{FA200A2F-C330-431E-BDD2-CDE3B3595162}" destId="{1B6A54B0-7323-418C-B8EE-1A870FF5188A}" srcOrd="0" destOrd="0" presId="urn:microsoft.com/office/officeart/2005/8/layout/default"/>
    <dgm:cxn modelId="{DD1786C4-3186-4B5B-AE30-1E7ADECE388F}" srcId="{F63AB343-5A73-47E4-8646-CD6F6FB8F31C}" destId="{734F4134-E1D5-43D5-B528-B54D97585CBB}" srcOrd="0" destOrd="0" parTransId="{EFEEB090-9026-4FC6-95E9-04981C53B35E}" sibTransId="{08E6E445-881C-4479-85D7-BE7945FAC530}"/>
    <dgm:cxn modelId="{FC50C7E3-644C-41DC-9392-BAEC48D274A6}" srcId="{F63AB343-5A73-47E4-8646-CD6F6FB8F31C}" destId="{FA200A2F-C330-431E-BDD2-CDE3B3595162}" srcOrd="1" destOrd="0" parTransId="{EDACE483-FB25-487E-AE3F-18DDD456604E}" sibTransId="{2017CCE2-2B64-4B81-8732-0E2B02FC527F}"/>
    <dgm:cxn modelId="{38BFDAF7-E9F9-4E3A-872D-65DB2787DC51}" type="presOf" srcId="{734F4134-E1D5-43D5-B528-B54D97585CBB}" destId="{C7D0697F-16F4-44E2-AFF3-63CF0A714EEB}" srcOrd="0" destOrd="0" presId="urn:microsoft.com/office/officeart/2005/8/layout/default"/>
    <dgm:cxn modelId="{CC870701-D926-46F5-9F33-575B800D1DC3}" type="presParOf" srcId="{4BC6EFDF-A91D-4DDE-B436-D0306CA8FB22}" destId="{C7D0697F-16F4-44E2-AFF3-63CF0A714EEB}" srcOrd="0" destOrd="0" presId="urn:microsoft.com/office/officeart/2005/8/layout/default"/>
    <dgm:cxn modelId="{FD7B9305-BF2B-4392-AE15-86B33C51610F}" type="presParOf" srcId="{4BC6EFDF-A91D-4DDE-B436-D0306CA8FB22}" destId="{CDEC6380-52CC-4823-8F32-7DE41D09C832}" srcOrd="1" destOrd="0" presId="urn:microsoft.com/office/officeart/2005/8/layout/default"/>
    <dgm:cxn modelId="{CE01DBE9-E7BA-4532-9CE4-09DB7FBA437A}" type="presParOf" srcId="{4BC6EFDF-A91D-4DDE-B436-D0306CA8FB22}" destId="{1B6A54B0-7323-418C-B8EE-1A870FF5188A}" srcOrd="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A54B0-7323-418C-B8EE-1A870FF5188A}">
      <dsp:nvSpPr>
        <dsp:cNvPr id="0" name=""/>
        <dsp:cNvSpPr/>
      </dsp:nvSpPr>
      <dsp:spPr>
        <a:xfrm>
          <a:off x="31710" y="0"/>
          <a:ext cx="4941641" cy="2964985"/>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solidFill>
                <a:schemeClr val="bg1"/>
              </a:solidFill>
              <a:latin typeface="Montserrat" panose="00000500000000000000" pitchFamily="2" charset="0"/>
            </a:rPr>
            <a:t>To empower students and professionals to manage stress before it becomes overwhelming - using technology  that listens, understands and supports.</a:t>
          </a:r>
        </a:p>
      </dsp:txBody>
      <dsp:txXfrm>
        <a:off x="31710" y="0"/>
        <a:ext cx="4941641" cy="29649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0D37-EBD3-4B88-9FCB-5404958D7CD8}">
      <dsp:nvSpPr>
        <dsp:cNvPr id="0" name=""/>
        <dsp:cNvSpPr/>
      </dsp:nvSpPr>
      <dsp:spPr>
        <a:xfrm>
          <a:off x="0" y="654041"/>
          <a:ext cx="3495756" cy="3728945"/>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err="1">
              <a:latin typeface="Montserrat" panose="00000500000000000000" pitchFamily="2" charset="0"/>
            </a:rPr>
            <a:t>MindEase</a:t>
          </a:r>
          <a:r>
            <a:rPr lang="en-US" sz="2400" kern="1200" dirty="0">
              <a:latin typeface="Montserrat" panose="00000500000000000000" pitchFamily="2" charset="0"/>
            </a:rPr>
            <a:t> is currently in the beta phase with core features developed and tested. The next milestone is scaling deployment across campuses and refining user experience based on feedback,</a:t>
          </a:r>
          <a:endParaRPr lang="en-IN" sz="2400" kern="1200" dirty="0">
            <a:latin typeface="Montserrat" panose="00000500000000000000" pitchFamily="2" charset="0"/>
          </a:endParaRPr>
        </a:p>
      </dsp:txBody>
      <dsp:txXfrm>
        <a:off x="0" y="654041"/>
        <a:ext cx="3495756" cy="3728945"/>
      </dsp:txXfrm>
    </dsp:sp>
    <dsp:sp modelId="{9A09CD44-6373-48BA-94CF-0D0DE4938535}">
      <dsp:nvSpPr>
        <dsp:cNvPr id="0" name=""/>
        <dsp:cNvSpPr/>
      </dsp:nvSpPr>
      <dsp:spPr>
        <a:xfrm>
          <a:off x="3794426" y="1090923"/>
          <a:ext cx="3495756" cy="2855181"/>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Montserrat" panose="00000500000000000000" pitchFamily="2" charset="0"/>
            </a:rPr>
            <a:t>We need a small cross functional team: 2 full-stack developers, 1 AI engineer, 1 UX designer and 1 mental health advisor.</a:t>
          </a:r>
          <a:endParaRPr lang="en-IN" sz="2400" kern="1200" dirty="0">
            <a:latin typeface="Montserrat" panose="00000500000000000000" pitchFamily="2" charset="0"/>
          </a:endParaRPr>
        </a:p>
      </dsp:txBody>
      <dsp:txXfrm>
        <a:off x="3794426" y="1090923"/>
        <a:ext cx="3495756" cy="2855181"/>
      </dsp:txXfrm>
    </dsp:sp>
    <dsp:sp modelId="{E605F1CE-1F62-4171-80D5-6035D90FBEDC}">
      <dsp:nvSpPr>
        <dsp:cNvPr id="0" name=""/>
        <dsp:cNvSpPr/>
      </dsp:nvSpPr>
      <dsp:spPr>
        <a:xfrm>
          <a:off x="7474839" y="958843"/>
          <a:ext cx="3542894" cy="3321064"/>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err="1">
              <a:latin typeface="Montserrat" panose="00000500000000000000" pitchFamily="2" charset="0"/>
            </a:rPr>
            <a:t>MindEase</a:t>
          </a:r>
          <a:r>
            <a:rPr lang="en-IN" sz="2400" kern="1200" dirty="0">
              <a:latin typeface="Montserrat" panose="00000500000000000000" pitchFamily="2" charset="0"/>
            </a:rPr>
            <a:t> is currently in its developing stage with support from friends. We now seek strategic funding to grow the team, refine features and scale across campuses and partners.</a:t>
          </a:r>
        </a:p>
      </dsp:txBody>
      <dsp:txXfrm>
        <a:off x="7474839" y="958843"/>
        <a:ext cx="3542894" cy="33210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0D37-EBD3-4B88-9FCB-5404958D7CD8}">
      <dsp:nvSpPr>
        <dsp:cNvPr id="0" name=""/>
        <dsp:cNvSpPr/>
      </dsp:nvSpPr>
      <dsp:spPr>
        <a:xfrm>
          <a:off x="0" y="1183896"/>
          <a:ext cx="3495756" cy="2669235"/>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Montserrat" panose="00000500000000000000" pitchFamily="2" charset="0"/>
            </a:rPr>
            <a:t>Finalize beta testing, join an incubation unit, and formally register the startup.</a:t>
          </a:r>
        </a:p>
      </dsp:txBody>
      <dsp:txXfrm>
        <a:off x="0" y="1183896"/>
        <a:ext cx="3495756" cy="2669235"/>
      </dsp:txXfrm>
    </dsp:sp>
    <dsp:sp modelId="{9A09CD44-6373-48BA-94CF-0D0DE4938535}">
      <dsp:nvSpPr>
        <dsp:cNvPr id="0" name=""/>
        <dsp:cNvSpPr/>
      </dsp:nvSpPr>
      <dsp:spPr>
        <a:xfrm>
          <a:off x="3794426" y="1183896"/>
          <a:ext cx="3495756" cy="2669235"/>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Launch the product across campuses, onboard early users and initiate institutional pilots. Begin exploring credit or seed funding options.</a:t>
          </a:r>
        </a:p>
      </dsp:txBody>
      <dsp:txXfrm>
        <a:off x="3794426" y="1183896"/>
        <a:ext cx="3495756" cy="2669235"/>
      </dsp:txXfrm>
    </dsp:sp>
    <dsp:sp modelId="{E605F1CE-1F62-4171-80D5-6035D90FBEDC}">
      <dsp:nvSpPr>
        <dsp:cNvPr id="0" name=""/>
        <dsp:cNvSpPr/>
      </dsp:nvSpPr>
      <dsp:spPr>
        <a:xfrm>
          <a:off x="7484998" y="1172400"/>
          <a:ext cx="3542894" cy="2669646"/>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Secure angel or VC partnerships for equity based growth. Explore M&amp;A or IPO pathways as the platform scales nationally.</a:t>
          </a:r>
        </a:p>
      </dsp:txBody>
      <dsp:txXfrm>
        <a:off x="7484998" y="1172400"/>
        <a:ext cx="3542894" cy="26696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156926"/>
          <a:ext cx="5098044" cy="230296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br>
            <a:rPr lang="en-IN" sz="2400" kern="1200" dirty="0">
              <a:solidFill>
                <a:schemeClr val="bg1"/>
              </a:solidFill>
              <a:latin typeface="Montserrat" panose="00000500000000000000" pitchFamily="2" charset="0"/>
            </a:rPr>
          </a:br>
          <a:r>
            <a:rPr lang="en-IN" sz="2400" kern="1200" dirty="0">
              <a:solidFill>
                <a:schemeClr val="bg1"/>
              </a:solidFill>
              <a:latin typeface="Montserrat" panose="00000500000000000000" pitchFamily="2" charset="0"/>
            </a:rPr>
            <a:t>Venkata Teja – Team Lead, </a:t>
          </a:r>
          <a:br>
            <a:rPr lang="en-IN" sz="2400" kern="1200" dirty="0">
              <a:solidFill>
                <a:schemeClr val="bg1"/>
              </a:solidFill>
              <a:latin typeface="Montserrat" panose="00000500000000000000" pitchFamily="2" charset="0"/>
            </a:rPr>
          </a:br>
          <a:r>
            <a:rPr lang="en-IN" sz="2400" kern="1200" dirty="0">
              <a:solidFill>
                <a:schemeClr val="bg1"/>
              </a:solidFill>
              <a:latin typeface="Montserrat" panose="00000500000000000000" pitchFamily="2" charset="0"/>
            </a:rPr>
            <a:t>Uday Kumar – Tech Lead, managing full-stack dev.</a:t>
          </a:r>
          <a:br>
            <a:rPr lang="en-IN" sz="2400" kern="1200" dirty="0">
              <a:solidFill>
                <a:schemeClr val="bg1"/>
              </a:solidFill>
              <a:latin typeface="Montserrat" panose="00000500000000000000" pitchFamily="2" charset="0"/>
            </a:rPr>
          </a:br>
          <a:r>
            <a:rPr lang="en-IN" sz="2400" kern="1200" dirty="0">
              <a:solidFill>
                <a:schemeClr val="bg1"/>
              </a:solidFill>
              <a:latin typeface="Montserrat" panose="00000500000000000000" pitchFamily="2" charset="0"/>
            </a:rPr>
            <a:t>Bhargavi – Product support &amp; testing.</a:t>
          </a:r>
          <a:br>
            <a:rPr lang="en-IN" sz="2400" kern="1200" dirty="0">
              <a:solidFill>
                <a:schemeClr val="bg1"/>
              </a:solidFill>
              <a:latin typeface="Montserrat" panose="00000500000000000000" pitchFamily="2" charset="0"/>
            </a:rPr>
          </a:br>
          <a:r>
            <a:rPr lang="en-IN" sz="2400" kern="1200" dirty="0">
              <a:solidFill>
                <a:schemeClr val="bg1"/>
              </a:solidFill>
              <a:latin typeface="Montserrat" panose="00000500000000000000" pitchFamily="2" charset="0"/>
            </a:rPr>
            <a:t>Pranitha – UX &amp; </a:t>
          </a:r>
          <a:r>
            <a:rPr lang="en-IN" sz="2400" kern="1200" dirty="0" err="1">
              <a:solidFill>
                <a:schemeClr val="bg1"/>
              </a:solidFill>
              <a:latin typeface="Montserrat" panose="00000500000000000000" pitchFamily="2" charset="0"/>
            </a:rPr>
            <a:t>desing</a:t>
          </a:r>
          <a:r>
            <a:rPr lang="en-IN" sz="2400" kern="1200" dirty="0">
              <a:solidFill>
                <a:schemeClr val="bg1"/>
              </a:solidFill>
              <a:latin typeface="Montserrat" panose="00000500000000000000" pitchFamily="2" charset="0"/>
            </a:rPr>
            <a:t> refinement.</a:t>
          </a:r>
          <a:br>
            <a:rPr lang="en-IN" sz="2400" kern="1200" dirty="0">
              <a:solidFill>
                <a:schemeClr val="bg1"/>
              </a:solidFill>
              <a:latin typeface="Montserrat" panose="00000500000000000000" pitchFamily="2" charset="0"/>
            </a:rPr>
          </a:br>
          <a:endParaRPr lang="en-IN" sz="2400" kern="1200" dirty="0">
            <a:solidFill>
              <a:schemeClr val="bg1"/>
            </a:solidFill>
            <a:latin typeface="Montserrat" panose="00000500000000000000" pitchFamily="2" charset="0"/>
          </a:endParaRPr>
        </a:p>
      </dsp:txBody>
      <dsp:txXfrm>
        <a:off x="0" y="156926"/>
        <a:ext cx="5098044" cy="2302969"/>
      </dsp:txXfrm>
    </dsp:sp>
    <dsp:sp modelId="{1B6A54B0-7323-418C-B8EE-1A870FF5188A}">
      <dsp:nvSpPr>
        <dsp:cNvPr id="0" name=""/>
        <dsp:cNvSpPr/>
      </dsp:nvSpPr>
      <dsp:spPr>
        <a:xfrm>
          <a:off x="5510325" y="156926"/>
          <a:ext cx="5098044" cy="2302969"/>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ontserrat" panose="00000500000000000000" pitchFamily="2" charset="0"/>
            </a:rPr>
            <a:t>All team members are students, bringing fresh ideas, energy and a strong communication to building </a:t>
          </a:r>
          <a:r>
            <a:rPr lang="en-IN" sz="2400" kern="1200" dirty="0" err="1">
              <a:solidFill>
                <a:schemeClr val="bg1"/>
              </a:solidFill>
              <a:latin typeface="Montserrat" panose="00000500000000000000" pitchFamily="2" charset="0"/>
            </a:rPr>
            <a:t>MindEase</a:t>
          </a:r>
          <a:endParaRPr lang="en-IN" sz="2400" kern="1200" dirty="0">
            <a:solidFill>
              <a:schemeClr val="bg1"/>
            </a:solidFill>
            <a:latin typeface="Montserrat" panose="00000500000000000000" pitchFamily="2" charset="0"/>
          </a:endParaRPr>
        </a:p>
      </dsp:txBody>
      <dsp:txXfrm>
        <a:off x="5510325" y="156926"/>
        <a:ext cx="5098044" cy="2302969"/>
      </dsp:txXfrm>
    </dsp:sp>
    <dsp:sp modelId="{7887EDED-12AF-4382-A7A3-8629FCB97637}">
      <dsp:nvSpPr>
        <dsp:cNvPr id="0" name=""/>
        <dsp:cNvSpPr/>
      </dsp:nvSpPr>
      <dsp:spPr>
        <a:xfrm>
          <a:off x="0" y="2483470"/>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ontserrat" panose="00000500000000000000" pitchFamily="2" charset="0"/>
            </a:rPr>
            <a:t>The </a:t>
          </a:r>
          <a:r>
            <a:rPr lang="en-IN" sz="2400" kern="1200" dirty="0" err="1">
              <a:solidFill>
                <a:schemeClr val="bg1"/>
              </a:solidFill>
              <a:latin typeface="Montserrat" panose="00000500000000000000" pitchFamily="2" charset="0"/>
            </a:rPr>
            <a:t>MindEase</a:t>
          </a:r>
          <a:r>
            <a:rPr lang="en-IN" sz="2400" kern="1200" dirty="0">
              <a:solidFill>
                <a:schemeClr val="bg1"/>
              </a:solidFill>
              <a:latin typeface="Montserrat" panose="00000500000000000000" pitchFamily="2" charset="0"/>
            </a:rPr>
            <a:t> team is student-led, combining vision, tech, product and design skills. Venkata Teja drives strategy, Uday Kumar ensures strong tech builds, Bhargavi supports development and testing and Pranitha refines UX. Each brings fresh ideas and passion for mental </a:t>
          </a:r>
          <a:r>
            <a:rPr lang="en-IN" sz="2400" kern="1200" dirty="0" err="1">
              <a:solidFill>
                <a:schemeClr val="bg1"/>
              </a:solidFill>
              <a:latin typeface="Montserrat" panose="00000500000000000000" pitchFamily="2" charset="0"/>
            </a:rPr>
            <a:t>hellness</a:t>
          </a:r>
          <a:r>
            <a:rPr lang="en-IN" sz="2400" kern="1200" dirty="0">
              <a:solidFill>
                <a:schemeClr val="bg1"/>
              </a:solidFill>
              <a:latin typeface="Montserrat" panose="00000500000000000000" pitchFamily="2" charset="0"/>
            </a:rPr>
            <a:t>, united by the drive to build impactful startup solution.</a:t>
          </a:r>
        </a:p>
      </dsp:txBody>
      <dsp:txXfrm>
        <a:off x="0" y="2483470"/>
        <a:ext cx="10594081" cy="23029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0D37-EBD3-4B88-9FCB-5404958D7CD8}">
      <dsp:nvSpPr>
        <dsp:cNvPr id="0" name=""/>
        <dsp:cNvSpPr/>
      </dsp:nvSpPr>
      <dsp:spPr>
        <a:xfrm>
          <a:off x="0" y="489645"/>
          <a:ext cx="5326183" cy="4066884"/>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Venkata Teja(Team Lead)</a:t>
          </a:r>
        </a:p>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Phone: +91 7995879066</a:t>
          </a:r>
        </a:p>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Email: </a:t>
          </a:r>
          <a:r>
            <a:rPr lang="en-IN" sz="1900" kern="1200" dirty="0">
              <a:latin typeface="Montserrat" panose="00000500000000000000" pitchFamily="2" charset="0"/>
              <a:hlinkClick xmlns:r="http://schemas.openxmlformats.org/officeDocument/2006/relationships" r:id="rId1"/>
            </a:rPr>
            <a:t>venkatatejapatnam@gmail.com</a:t>
          </a:r>
          <a:endParaRPr lang="en-IN" sz="1900" kern="1200" dirty="0">
            <a:latin typeface="Montserrat" panose="00000500000000000000" pitchFamily="2" charset="0"/>
          </a:endParaRPr>
        </a:p>
        <a:p>
          <a:pPr marL="0" lvl="0" indent="0" algn="ctr" defTabSz="1066800">
            <a:lnSpc>
              <a:spcPct val="90000"/>
            </a:lnSpc>
            <a:spcBef>
              <a:spcPct val="0"/>
            </a:spcBef>
            <a:spcAft>
              <a:spcPct val="35000"/>
            </a:spcAft>
            <a:buNone/>
          </a:pPr>
          <a:endParaRPr lang="en-IN" sz="1900" kern="1200" dirty="0">
            <a:latin typeface="Montserrat" panose="00000500000000000000" pitchFamily="2" charset="0"/>
          </a:endParaRP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Uday Kumar(Tech Lead)</a:t>
          </a: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Phone: +91 7569311188</a:t>
          </a: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Email: </a:t>
          </a:r>
          <a:r>
            <a:rPr lang="en-IN" sz="1900" kern="1200" dirty="0">
              <a:latin typeface="Montserrat" panose="00000500000000000000" pitchFamily="2" charset="0"/>
            </a:rPr>
            <a:t>udaykumarhaibathi@gmail.com</a:t>
          </a:r>
        </a:p>
      </dsp:txBody>
      <dsp:txXfrm>
        <a:off x="0" y="489645"/>
        <a:ext cx="5326183" cy="4066884"/>
      </dsp:txXfrm>
    </dsp:sp>
    <dsp:sp modelId="{9A09CD44-6373-48BA-94CF-0D0DE4938535}">
      <dsp:nvSpPr>
        <dsp:cNvPr id="0" name=""/>
        <dsp:cNvSpPr/>
      </dsp:nvSpPr>
      <dsp:spPr>
        <a:xfrm>
          <a:off x="5741976" y="489645"/>
          <a:ext cx="5326183" cy="4066884"/>
        </a:xfrm>
        <a:prstGeom prst="rect">
          <a:avLst/>
        </a:prstGeom>
        <a:solidFill>
          <a:srgbClr val="F04034"/>
        </a:solidFill>
        <a:ln w="12700" cap="flat" cmpd="sng" algn="ctr">
          <a:solidFill>
            <a:schemeClr val="bg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Bhargavi(Product Development)</a:t>
          </a:r>
        </a:p>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Phone: 9059587902</a:t>
          </a:r>
        </a:p>
        <a:p>
          <a:pPr marL="0" lvl="0" indent="0" algn="ctr" defTabSz="1066800">
            <a:lnSpc>
              <a:spcPct val="90000"/>
            </a:lnSpc>
            <a:spcBef>
              <a:spcPct val="0"/>
            </a:spcBef>
            <a:spcAft>
              <a:spcPct val="35000"/>
            </a:spcAft>
            <a:buNone/>
          </a:pPr>
          <a:r>
            <a:rPr lang="en-IN" sz="2400" kern="1200" dirty="0">
              <a:latin typeface="Montserrat" panose="00000500000000000000" pitchFamily="2" charset="0"/>
            </a:rPr>
            <a:t>Email: </a:t>
          </a:r>
          <a:r>
            <a:rPr lang="en-IN" sz="1900" kern="1200" dirty="0">
              <a:latin typeface="Montserrat" panose="00000500000000000000" pitchFamily="2" charset="0"/>
              <a:hlinkClick xmlns:r="http://schemas.openxmlformats.org/officeDocument/2006/relationships" r:id="rId2"/>
            </a:rPr>
            <a:t>bhargavipunna5714@gmail.com</a:t>
          </a:r>
          <a:endParaRPr lang="en-IN" sz="1900" kern="1200" dirty="0">
            <a:latin typeface="Montserrat" panose="00000500000000000000" pitchFamily="2" charset="0"/>
          </a:endParaRPr>
        </a:p>
        <a:p>
          <a:pPr marL="0" lvl="0" indent="0" algn="ctr" defTabSz="1066800">
            <a:lnSpc>
              <a:spcPct val="90000"/>
            </a:lnSpc>
            <a:spcBef>
              <a:spcPct val="0"/>
            </a:spcBef>
            <a:spcAft>
              <a:spcPct val="35000"/>
            </a:spcAft>
            <a:buNone/>
          </a:pPr>
          <a:endParaRPr lang="en-IN" sz="2200" kern="1200" dirty="0">
            <a:latin typeface="Montserrat" panose="00000500000000000000" pitchFamily="2" charset="0"/>
          </a:endParaRP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Pranitha(UX &amp; Design)</a:t>
          </a: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Phone: +91 9493165041</a:t>
          </a:r>
        </a:p>
        <a:p>
          <a:pPr marL="0" lvl="0" indent="0" algn="ctr" defTabSz="1066800">
            <a:lnSpc>
              <a:spcPct val="90000"/>
            </a:lnSpc>
            <a:spcBef>
              <a:spcPct val="0"/>
            </a:spcBef>
            <a:spcAft>
              <a:spcPct val="35000"/>
            </a:spcAft>
            <a:buNone/>
          </a:pPr>
          <a:r>
            <a:rPr lang="en-IN" sz="2200" kern="1200" dirty="0">
              <a:latin typeface="Montserrat" panose="00000500000000000000" pitchFamily="2" charset="0"/>
            </a:rPr>
            <a:t>Email: </a:t>
          </a:r>
          <a:r>
            <a:rPr lang="en-IN" sz="1900" kern="1200" dirty="0">
              <a:latin typeface="Montserrat" panose="00000500000000000000" pitchFamily="2" charset="0"/>
            </a:rPr>
            <a:t>pranithapindi12@gmail.com</a:t>
          </a:r>
        </a:p>
      </dsp:txBody>
      <dsp:txXfrm>
        <a:off x="5741976" y="489645"/>
        <a:ext cx="5326183" cy="4066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219728"/>
          <a:ext cx="5098044" cy="1948680"/>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Many students and professionals experience chronic stress, anxiety, and emotional fatigue but hesitate to seek help due to stigma or lack of access. </a:t>
          </a:r>
          <a:endParaRPr lang="en-IN" sz="2400" kern="1200" dirty="0">
            <a:solidFill>
              <a:schemeClr val="bg1"/>
            </a:solidFill>
            <a:latin typeface="Montserrat" panose="00000500000000000000" pitchFamily="2" charset="0"/>
          </a:endParaRPr>
        </a:p>
      </dsp:txBody>
      <dsp:txXfrm>
        <a:off x="0" y="219728"/>
        <a:ext cx="5098044" cy="1948680"/>
      </dsp:txXfrm>
    </dsp:sp>
    <dsp:sp modelId="{1B6A54B0-7323-418C-B8EE-1A870FF5188A}">
      <dsp:nvSpPr>
        <dsp:cNvPr id="0" name=""/>
        <dsp:cNvSpPr/>
      </dsp:nvSpPr>
      <dsp:spPr>
        <a:xfrm>
          <a:off x="5510325" y="192587"/>
          <a:ext cx="5098044" cy="2009225"/>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n-lt"/>
            </a:rPr>
            <a:t>Tech individuals aged between 18-30 who want private, intuitive tools to manage emotions and stay balanced while  juggling studies or work.</a:t>
          </a:r>
        </a:p>
      </dsp:txBody>
      <dsp:txXfrm>
        <a:off x="5510325" y="192587"/>
        <a:ext cx="5098044" cy="2009225"/>
      </dsp:txXfrm>
    </dsp:sp>
    <dsp:sp modelId="{7887EDED-12AF-4382-A7A3-8629FCB97637}">
      <dsp:nvSpPr>
        <dsp:cNvPr id="0" name=""/>
        <dsp:cNvSpPr/>
      </dsp:nvSpPr>
      <dsp:spPr>
        <a:xfrm>
          <a:off x="0" y="2336598"/>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err="1">
              <a:solidFill>
                <a:schemeClr val="bg1"/>
              </a:solidFill>
              <a:latin typeface="Montserrat" panose="00000500000000000000" pitchFamily="2" charset="0"/>
            </a:rPr>
            <a:t>MindEase</a:t>
          </a:r>
          <a:r>
            <a:rPr lang="en-IN" sz="2400" kern="1200" dirty="0">
              <a:solidFill>
                <a:schemeClr val="bg1"/>
              </a:solidFill>
              <a:latin typeface="Montserrat" panose="00000500000000000000" pitchFamily="2" charset="0"/>
            </a:rPr>
            <a:t> predicts stress and offers personalized support via an AI chatbot, journaling, breathing tools - built with React, Express and Gemini API</a:t>
          </a:r>
        </a:p>
      </dsp:txBody>
      <dsp:txXfrm>
        <a:off x="0" y="2336598"/>
        <a:ext cx="10594081" cy="2302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16168"/>
          <a:ext cx="5098044" cy="230296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err="1">
              <a:solidFill>
                <a:schemeClr val="bg1"/>
              </a:solidFill>
              <a:latin typeface="Montserrat" panose="00000500000000000000" pitchFamily="2" charset="0"/>
            </a:rPr>
            <a:t>MindEase</a:t>
          </a:r>
          <a:r>
            <a:rPr lang="en-IN" sz="2400" kern="1200" dirty="0">
              <a:solidFill>
                <a:schemeClr val="bg1"/>
              </a:solidFill>
              <a:latin typeface="Montserrat" panose="00000500000000000000" pitchFamily="2" charset="0"/>
            </a:rPr>
            <a:t> is an AI-powered mental wellness companion that predicts emotional stress and offers personalized support that chat, journaling and breathing tools.</a:t>
          </a:r>
        </a:p>
      </dsp:txBody>
      <dsp:txXfrm>
        <a:off x="0" y="16168"/>
        <a:ext cx="5098044" cy="2302969"/>
      </dsp:txXfrm>
    </dsp:sp>
    <dsp:sp modelId="{1B6A54B0-7323-418C-B8EE-1A870FF5188A}">
      <dsp:nvSpPr>
        <dsp:cNvPr id="0" name=""/>
        <dsp:cNvSpPr/>
      </dsp:nvSpPr>
      <dsp:spPr>
        <a:xfrm>
          <a:off x="5510325" y="72522"/>
          <a:ext cx="5098044" cy="2302969"/>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ontserrat" panose="00000500000000000000" pitchFamily="2" charset="0"/>
            </a:rPr>
            <a:t>It’s proactive, private  and stigma free - designed for younger users who want intuitive emotional support without clinical barriers.</a:t>
          </a:r>
        </a:p>
      </dsp:txBody>
      <dsp:txXfrm>
        <a:off x="5510325" y="72522"/>
        <a:ext cx="5098044" cy="2302969"/>
      </dsp:txXfrm>
    </dsp:sp>
    <dsp:sp modelId="{7887EDED-12AF-4382-A7A3-8629FCB97637}">
      <dsp:nvSpPr>
        <dsp:cNvPr id="0" name=""/>
        <dsp:cNvSpPr/>
      </dsp:nvSpPr>
      <dsp:spPr>
        <a:xfrm>
          <a:off x="0" y="2483470"/>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err="1">
              <a:solidFill>
                <a:schemeClr val="bg1"/>
              </a:solidFill>
              <a:latin typeface="Montserrat" panose="00000500000000000000" pitchFamily="2" charset="0"/>
            </a:rPr>
            <a:t>MindWase</a:t>
          </a:r>
          <a:r>
            <a:rPr lang="en-IN" sz="2400" kern="1200" dirty="0">
              <a:solidFill>
                <a:schemeClr val="bg1"/>
              </a:solidFill>
              <a:latin typeface="Montserrat" panose="00000500000000000000" pitchFamily="2" charset="0"/>
            </a:rPr>
            <a:t> ensures strict data privacy and security, </a:t>
          </a:r>
          <a:r>
            <a:rPr lang="en-IN" sz="2400" kern="1200" dirty="0" err="1">
              <a:solidFill>
                <a:schemeClr val="bg1"/>
              </a:solidFill>
              <a:latin typeface="Montserrat" panose="00000500000000000000" pitchFamily="2" charset="0"/>
            </a:rPr>
            <a:t>complyiny</a:t>
          </a:r>
          <a:r>
            <a:rPr lang="en-IN" sz="2400" kern="1200" dirty="0">
              <a:solidFill>
                <a:schemeClr val="bg1"/>
              </a:solidFill>
              <a:latin typeface="Montserrat" panose="00000500000000000000" pitchFamily="2" charset="0"/>
            </a:rPr>
            <a:t> with global standards to protect user information  and build lasting trust in digital mental wellness.</a:t>
          </a:r>
        </a:p>
      </dsp:txBody>
      <dsp:txXfrm>
        <a:off x="0" y="2483470"/>
        <a:ext cx="10594081" cy="2302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7EDED-12AF-4382-A7A3-8629FCB97637}">
      <dsp:nvSpPr>
        <dsp:cNvPr id="0" name=""/>
        <dsp:cNvSpPr/>
      </dsp:nvSpPr>
      <dsp:spPr>
        <a:xfrm>
          <a:off x="405961" y="2357039"/>
          <a:ext cx="9796447" cy="2306077"/>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err="1">
              <a:solidFill>
                <a:schemeClr val="bg1"/>
              </a:solidFill>
              <a:latin typeface="Montserrat" panose="00000500000000000000" pitchFamily="2" charset="0"/>
            </a:rPr>
            <a:t>MindEase</a:t>
          </a:r>
          <a:r>
            <a:rPr lang="en-US" sz="2400" b="0" i="0" kern="1200" dirty="0">
              <a:solidFill>
                <a:schemeClr val="bg1"/>
              </a:solidFill>
              <a:latin typeface="Montserrat" panose="00000500000000000000" pitchFamily="2" charset="0"/>
            </a:rPr>
            <a:t> goes further by tracking progress over time, offering users actionable insights into their emotional patterns and helping them build resilience through consistent, personalized self-care routines </a:t>
          </a:r>
          <a:endParaRPr lang="en-IN" sz="2400" kern="1200" dirty="0">
            <a:solidFill>
              <a:schemeClr val="bg1"/>
            </a:solidFill>
            <a:latin typeface="Montserrat" panose="00000500000000000000" pitchFamily="2" charset="0"/>
          </a:endParaRPr>
        </a:p>
      </dsp:txBody>
      <dsp:txXfrm>
        <a:off x="405961" y="2357039"/>
        <a:ext cx="9796447" cy="2306077"/>
      </dsp:txXfrm>
    </dsp:sp>
    <dsp:sp modelId="{64F4BD2C-8BE8-4AD4-98EC-0A172FB0E49F}">
      <dsp:nvSpPr>
        <dsp:cNvPr id="0" name=""/>
        <dsp:cNvSpPr/>
      </dsp:nvSpPr>
      <dsp:spPr>
        <a:xfrm>
          <a:off x="437304" y="0"/>
          <a:ext cx="5044582" cy="2306077"/>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err="1">
              <a:solidFill>
                <a:schemeClr val="bg1"/>
              </a:solidFill>
              <a:latin typeface="Montserrat" panose="00000500000000000000" pitchFamily="2" charset="0"/>
            </a:rPr>
            <a:t>MindEase</a:t>
          </a:r>
          <a:r>
            <a:rPr lang="en-IN" sz="2400" kern="1200" dirty="0">
              <a:solidFill>
                <a:schemeClr val="bg1"/>
              </a:solidFill>
              <a:latin typeface="Montserrat" panose="00000500000000000000" pitchFamily="2" charset="0"/>
            </a:rPr>
            <a:t> is an AI-powered mental wellness platform that predicts stress levels and offers personalized support through calming chatbot, journaling prompts,  breathing exercises and progress tracking.</a:t>
          </a:r>
        </a:p>
      </dsp:txBody>
      <dsp:txXfrm>
        <a:off x="437304" y="0"/>
        <a:ext cx="5044582" cy="2306077"/>
      </dsp:txXfrm>
    </dsp:sp>
    <dsp:sp modelId="{518354C5-EF36-4063-9CED-F62D20F993CC}">
      <dsp:nvSpPr>
        <dsp:cNvPr id="0" name=""/>
        <dsp:cNvSpPr/>
      </dsp:nvSpPr>
      <dsp:spPr>
        <a:xfrm>
          <a:off x="5603878" y="23926"/>
          <a:ext cx="4518912" cy="2306077"/>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ontserrat" panose="00000500000000000000" pitchFamily="2" charset="0"/>
            </a:rPr>
            <a:t>This stands out by combining emotional intelligence with personalization. It’s designed for young users who want mental clarity without clinical complexity.</a:t>
          </a:r>
        </a:p>
      </dsp:txBody>
      <dsp:txXfrm>
        <a:off x="5603878" y="23926"/>
        <a:ext cx="4518912" cy="2306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156926"/>
          <a:ext cx="5098044" cy="230296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latin typeface="Montserrat" panose="00000500000000000000" pitchFamily="2" charset="0"/>
            </a:rPr>
            <a:t>The global mental wellness app market including all individuals seeking emotional support, stress relief and self care tools. This includes students, working professionals and individuals. </a:t>
          </a:r>
        </a:p>
      </dsp:txBody>
      <dsp:txXfrm>
        <a:off x="0" y="156926"/>
        <a:ext cx="5098044" cy="2302969"/>
      </dsp:txXfrm>
    </dsp:sp>
    <dsp:sp modelId="{1B6A54B0-7323-418C-B8EE-1A870FF5188A}">
      <dsp:nvSpPr>
        <dsp:cNvPr id="0" name=""/>
        <dsp:cNvSpPr/>
      </dsp:nvSpPr>
      <dsp:spPr>
        <a:xfrm>
          <a:off x="5510325" y="156926"/>
          <a:ext cx="5098044" cy="2302969"/>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latin typeface="Montserrat" panose="00000500000000000000" pitchFamily="2" charset="0"/>
            </a:rPr>
            <a:t>Young adults in India aged 18 - 30 with access to smartphones and internet, who are open to using digital tools for mental wellness. This segment is reachable through app stores, college outreach.</a:t>
          </a:r>
        </a:p>
      </dsp:txBody>
      <dsp:txXfrm>
        <a:off x="5510325" y="156926"/>
        <a:ext cx="5098044" cy="2302969"/>
      </dsp:txXfrm>
    </dsp:sp>
    <dsp:sp modelId="{7887EDED-12AF-4382-A7A3-8629FCB97637}">
      <dsp:nvSpPr>
        <dsp:cNvPr id="0" name=""/>
        <dsp:cNvSpPr/>
      </dsp:nvSpPr>
      <dsp:spPr>
        <a:xfrm>
          <a:off x="0" y="2483470"/>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Montserrat" panose="00000500000000000000" pitchFamily="2" charset="0"/>
            </a:rPr>
            <a:t>College students and early career professionals in Tier1 and Tier2 cities who experience academic or workplace stress but hesitate to seek traditional therapy group values privacy, convenience and emotional clarity.</a:t>
          </a:r>
        </a:p>
      </dsp:txBody>
      <dsp:txXfrm>
        <a:off x="0" y="2483470"/>
        <a:ext cx="10594081" cy="2302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16168"/>
          <a:ext cx="5098044" cy="230296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err="1">
              <a:solidFill>
                <a:schemeClr val="bg1"/>
              </a:solidFill>
              <a:latin typeface="Montserrat" panose="00000500000000000000" pitchFamily="2" charset="0"/>
            </a:rPr>
            <a:t>MindEase</a:t>
          </a:r>
          <a:r>
            <a:rPr lang="en-IN" sz="2400" b="0" i="0" kern="1200" dirty="0">
              <a:solidFill>
                <a:schemeClr val="bg1"/>
              </a:solidFill>
              <a:latin typeface="Montserrat" panose="00000500000000000000" pitchFamily="2" charset="0"/>
            </a:rPr>
            <a:t> is currently at TRL 5-6, with a validated prototype and early user testing underway. Core features like emotion prediction, journaling and chatbot </a:t>
          </a:r>
          <a:r>
            <a:rPr lang="en-IN" sz="2400" b="0" i="0" kern="1200" dirty="0" err="1">
              <a:solidFill>
                <a:schemeClr val="bg1"/>
              </a:solidFill>
              <a:latin typeface="Montserrat" panose="00000500000000000000" pitchFamily="2" charset="0"/>
            </a:rPr>
            <a:t>suppofg</a:t>
          </a:r>
          <a:r>
            <a:rPr lang="en-IN" sz="2400" b="0" i="0" kern="1200" dirty="0">
              <a:solidFill>
                <a:schemeClr val="bg1"/>
              </a:solidFill>
              <a:latin typeface="Montserrat" panose="00000500000000000000" pitchFamily="2" charset="0"/>
            </a:rPr>
            <a:t> are functional.</a:t>
          </a:r>
        </a:p>
      </dsp:txBody>
      <dsp:txXfrm>
        <a:off x="0" y="16168"/>
        <a:ext cx="5098044" cy="2302969"/>
      </dsp:txXfrm>
    </dsp:sp>
    <dsp:sp modelId="{1B6A54B0-7323-418C-B8EE-1A870FF5188A}">
      <dsp:nvSpPr>
        <dsp:cNvPr id="0" name=""/>
        <dsp:cNvSpPr/>
      </dsp:nvSpPr>
      <dsp:spPr>
        <a:xfrm>
          <a:off x="5510325" y="72522"/>
          <a:ext cx="5098044" cy="2302969"/>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bg1"/>
              </a:solidFill>
              <a:latin typeface="Montserrat" panose="00000500000000000000" pitchFamily="2" charset="0"/>
            </a:rPr>
            <a:t>This leverages a unique blend of sentiment analysis and </a:t>
          </a:r>
          <a:r>
            <a:rPr lang="en-IN" sz="2400" kern="1200" dirty="0" err="1">
              <a:solidFill>
                <a:schemeClr val="bg1"/>
              </a:solidFill>
              <a:latin typeface="Montserrat" panose="00000500000000000000" pitchFamily="2" charset="0"/>
            </a:rPr>
            <a:t>behavioral</a:t>
          </a:r>
          <a:r>
            <a:rPr lang="en-IN" sz="2400" kern="1200" dirty="0">
              <a:solidFill>
                <a:schemeClr val="bg1"/>
              </a:solidFill>
              <a:latin typeface="Montserrat" panose="00000500000000000000" pitchFamily="2" charset="0"/>
            </a:rPr>
            <a:t> pattern recognition tailored for Indian youth. The innovation lies in its emotion aware journaling engine and adaptive chatbot.</a:t>
          </a:r>
        </a:p>
      </dsp:txBody>
      <dsp:txXfrm>
        <a:off x="5510325" y="72522"/>
        <a:ext cx="5098044" cy="2302969"/>
      </dsp:txXfrm>
    </dsp:sp>
    <dsp:sp modelId="{7887EDED-12AF-4382-A7A3-8629FCB97637}">
      <dsp:nvSpPr>
        <dsp:cNvPr id="0" name=""/>
        <dsp:cNvSpPr/>
      </dsp:nvSpPr>
      <dsp:spPr>
        <a:xfrm>
          <a:off x="0" y="2483470"/>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2400" kern="1200" dirty="0">
              <a:solidFill>
                <a:schemeClr val="bg1"/>
              </a:solidFill>
              <a:latin typeface="Montserrat" panose="00000500000000000000" pitchFamily="2" charset="0"/>
            </a:rPr>
            <a:t>Short Term: Expand beta testing across universities.</a:t>
          </a:r>
          <a:br>
            <a:rPr lang="en-IN" sz="2400" kern="1200" dirty="0">
              <a:solidFill>
                <a:schemeClr val="bg1"/>
              </a:solidFill>
              <a:latin typeface="Montserrat" panose="00000500000000000000" pitchFamily="2" charset="0"/>
            </a:rPr>
          </a:br>
          <a:r>
            <a:rPr lang="en-IN" sz="2400" kern="1200" dirty="0">
              <a:solidFill>
                <a:schemeClr val="bg1"/>
              </a:solidFill>
              <a:latin typeface="Montserrat" panose="00000500000000000000" pitchFamily="2" charset="0"/>
            </a:rPr>
            <a:t>Mid Term: Launch on app stores, initiate </a:t>
          </a:r>
          <a:r>
            <a:rPr lang="en-IN" sz="2400" kern="1200" dirty="0" err="1">
              <a:solidFill>
                <a:schemeClr val="bg1"/>
              </a:solidFill>
              <a:latin typeface="Montserrat" panose="00000500000000000000" pitchFamily="2" charset="0"/>
            </a:rPr>
            <a:t>parterships</a:t>
          </a:r>
          <a:r>
            <a:rPr lang="en-IN" sz="2400" kern="1200" dirty="0">
              <a:solidFill>
                <a:schemeClr val="bg1"/>
              </a:solidFill>
              <a:latin typeface="Montserrat" panose="00000500000000000000" pitchFamily="2" charset="0"/>
            </a:rPr>
            <a:t> with mental health NGO’s and begin </a:t>
          </a:r>
          <a:r>
            <a:rPr lang="en-IN" sz="2400" kern="1200" dirty="0" err="1">
              <a:solidFill>
                <a:schemeClr val="bg1"/>
              </a:solidFill>
              <a:latin typeface="Montserrat" panose="00000500000000000000" pitchFamily="2" charset="0"/>
            </a:rPr>
            <a:t>menotization</a:t>
          </a:r>
          <a:r>
            <a:rPr lang="en-IN" sz="2400" kern="1200" dirty="0">
              <a:solidFill>
                <a:schemeClr val="bg1"/>
              </a:solidFill>
              <a:latin typeface="Montserrat" panose="00000500000000000000" pitchFamily="2" charset="0"/>
            </a:rPr>
            <a:t> through premium features.</a:t>
          </a:r>
          <a:br>
            <a:rPr lang="en-IN" sz="2400" kern="1200" dirty="0">
              <a:solidFill>
                <a:schemeClr val="bg1"/>
              </a:solidFill>
              <a:latin typeface="Montserrat" panose="00000500000000000000" pitchFamily="2" charset="0"/>
            </a:rPr>
          </a:br>
          <a:r>
            <a:rPr lang="en-IN" sz="2400" kern="1200" dirty="0" err="1">
              <a:solidFill>
                <a:schemeClr val="bg1"/>
              </a:solidFill>
              <a:latin typeface="Montserrat" panose="00000500000000000000" pitchFamily="2" charset="0"/>
            </a:rPr>
            <a:t>Lomg</a:t>
          </a:r>
          <a:r>
            <a:rPr lang="en-IN" sz="2400" kern="1200" dirty="0">
              <a:solidFill>
                <a:schemeClr val="bg1"/>
              </a:solidFill>
              <a:latin typeface="Montserrat" panose="00000500000000000000" pitchFamily="2" charset="0"/>
            </a:rPr>
            <a:t> Term: Scale nationally, introduce AI-powered peer support groups and explore international </a:t>
          </a:r>
          <a:r>
            <a:rPr lang="en-IN" sz="2400" kern="1200" dirty="0" err="1">
              <a:solidFill>
                <a:schemeClr val="bg1"/>
              </a:solidFill>
              <a:latin typeface="Montserrat" panose="00000500000000000000" pitchFamily="2" charset="0"/>
            </a:rPr>
            <a:t>expansioin</a:t>
          </a:r>
          <a:r>
            <a:rPr lang="en-IN" sz="2400" kern="1200" dirty="0">
              <a:solidFill>
                <a:schemeClr val="bg1"/>
              </a:solidFill>
              <a:latin typeface="Montserrat" panose="00000500000000000000" pitchFamily="2" charset="0"/>
            </a:rPr>
            <a:t>. </a:t>
          </a:r>
        </a:p>
      </dsp:txBody>
      <dsp:txXfrm>
        <a:off x="0" y="2483470"/>
        <a:ext cx="10594081" cy="23029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156926"/>
          <a:ext cx="5098044" cy="230296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solidFill>
                <a:schemeClr val="bg1"/>
              </a:solidFill>
              <a:latin typeface="Montserrat" panose="00000500000000000000" pitchFamily="2" charset="0"/>
            </a:rPr>
            <a:t>MindEase</a:t>
          </a:r>
          <a:r>
            <a:rPr lang="en-IN" sz="2000" kern="1200" dirty="0">
              <a:solidFill>
                <a:schemeClr val="bg1"/>
              </a:solidFill>
              <a:latin typeface="Montserrat" panose="00000500000000000000" pitchFamily="2" charset="0"/>
            </a:rPr>
            <a:t> competes with platforms like Headspace and </a:t>
          </a:r>
          <a:r>
            <a:rPr lang="en-IN" sz="2000" kern="1200" dirty="0" err="1">
              <a:solidFill>
                <a:schemeClr val="bg1"/>
              </a:solidFill>
              <a:latin typeface="Montserrat" panose="00000500000000000000" pitchFamily="2" charset="0"/>
            </a:rPr>
            <a:t>MindPeers</a:t>
          </a:r>
          <a:r>
            <a:rPr lang="en-IN" sz="2000" kern="1200" dirty="0">
              <a:solidFill>
                <a:schemeClr val="bg1"/>
              </a:solidFill>
              <a:latin typeface="Montserrat" panose="00000500000000000000" pitchFamily="2" charset="0"/>
            </a:rPr>
            <a:t> which offer wellness tools such as chatbots, meditation and journaling.</a:t>
          </a:r>
        </a:p>
      </dsp:txBody>
      <dsp:txXfrm>
        <a:off x="0" y="156926"/>
        <a:ext cx="5098044" cy="2302969"/>
      </dsp:txXfrm>
    </dsp:sp>
    <dsp:sp modelId="{1B6A54B0-7323-418C-B8EE-1A870FF5188A}">
      <dsp:nvSpPr>
        <dsp:cNvPr id="0" name=""/>
        <dsp:cNvSpPr/>
      </dsp:nvSpPr>
      <dsp:spPr>
        <a:xfrm>
          <a:off x="5510325" y="156926"/>
          <a:ext cx="5098044" cy="2302969"/>
        </a:xfrm>
        <a:prstGeom prst="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solidFill>
                <a:schemeClr val="bg1"/>
              </a:solidFill>
              <a:latin typeface="Montserrat" panose="00000500000000000000" pitchFamily="2" charset="0"/>
            </a:rPr>
            <a:t>MindEase</a:t>
          </a:r>
          <a:r>
            <a:rPr lang="en-IN" sz="2000" kern="1200" dirty="0">
              <a:solidFill>
                <a:schemeClr val="bg1"/>
              </a:solidFill>
              <a:latin typeface="Montserrat" panose="00000500000000000000" pitchFamily="2" charset="0"/>
            </a:rPr>
            <a:t> is stigma free, culturally sensitive and built for students and professionals who prefer conversational, intuitive tool over clinical interfaces</a:t>
          </a:r>
        </a:p>
      </dsp:txBody>
      <dsp:txXfrm>
        <a:off x="5510325" y="156926"/>
        <a:ext cx="5098044" cy="2302969"/>
      </dsp:txXfrm>
    </dsp:sp>
    <dsp:sp modelId="{7887EDED-12AF-4382-A7A3-8629FCB97637}">
      <dsp:nvSpPr>
        <dsp:cNvPr id="0" name=""/>
        <dsp:cNvSpPr/>
      </dsp:nvSpPr>
      <dsp:spPr>
        <a:xfrm>
          <a:off x="0" y="2483470"/>
          <a:ext cx="10594081" cy="230296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err="1">
              <a:solidFill>
                <a:schemeClr val="bg1"/>
              </a:solidFill>
              <a:latin typeface="Montserrat" panose="00000500000000000000" pitchFamily="2" charset="0"/>
            </a:rPr>
            <a:t>MindEase</a:t>
          </a:r>
          <a:r>
            <a:rPr lang="en-IN" sz="1600" kern="1200" dirty="0">
              <a:solidFill>
                <a:schemeClr val="bg1"/>
              </a:solidFill>
              <a:latin typeface="Montserrat" panose="00000500000000000000" pitchFamily="2" charset="0"/>
            </a:rPr>
            <a:t> is protected by its unique emotion prediction tech and </a:t>
          </a:r>
          <a:r>
            <a:rPr lang="en-IN" sz="1600" kern="1200" dirty="0" err="1">
              <a:solidFill>
                <a:schemeClr val="bg1"/>
              </a:solidFill>
              <a:latin typeface="Montserrat" panose="00000500000000000000" pitchFamily="2" charset="0"/>
            </a:rPr>
            <a:t>aerlt</a:t>
          </a:r>
          <a:r>
            <a:rPr lang="en-IN" sz="1600" kern="1200" dirty="0">
              <a:solidFill>
                <a:schemeClr val="bg1"/>
              </a:solidFill>
              <a:latin typeface="Montserrat" panose="00000500000000000000" pitchFamily="2" charset="0"/>
            </a:rPr>
            <a:t> university partnerships, making it hard to replicate. It also has strong collaboration potential with NGOs, counsellors and academic platforms to expand reach and co-create impactful features.</a:t>
          </a:r>
        </a:p>
      </dsp:txBody>
      <dsp:txXfrm>
        <a:off x="0" y="2483470"/>
        <a:ext cx="10594081" cy="23029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6356" y="1269489"/>
          <a:ext cx="5104924" cy="2521211"/>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solidFill>
                <a:schemeClr val="bg1"/>
              </a:solidFill>
              <a:latin typeface="Montserrat" panose="00000500000000000000" pitchFamily="2" charset="0"/>
            </a:rPr>
            <a:t>MindEase</a:t>
          </a:r>
          <a:r>
            <a:rPr lang="en-IN" sz="2000" kern="1200" dirty="0">
              <a:solidFill>
                <a:schemeClr val="bg1"/>
              </a:solidFill>
              <a:latin typeface="Montserrat" panose="00000500000000000000" pitchFamily="2" charset="0"/>
            </a:rPr>
            <a:t> will generate revenue through a freemium model-offering core mental wellness features for free and premium features like advanced emotion tracking, personalizes coaching and AI-powered journaling insights via subscription.</a:t>
          </a:r>
        </a:p>
      </dsp:txBody>
      <dsp:txXfrm>
        <a:off x="6356" y="1269489"/>
        <a:ext cx="5104924" cy="2521211"/>
      </dsp:txXfrm>
    </dsp:sp>
    <dsp:sp modelId="{8CFFFA3B-2F5A-4E03-BDFF-2ADEB6CF60BC}">
      <dsp:nvSpPr>
        <dsp:cNvPr id="0" name=""/>
        <dsp:cNvSpPr/>
      </dsp:nvSpPr>
      <dsp:spPr>
        <a:xfrm>
          <a:off x="5503430" y="1331430"/>
          <a:ext cx="5104924" cy="245308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IN" sz="2100" kern="1200" dirty="0">
              <a:solidFill>
                <a:schemeClr val="bg1"/>
              </a:solidFill>
              <a:latin typeface="Montserrat" panose="00000500000000000000" pitchFamily="2" charset="0"/>
            </a:rPr>
            <a:t>Even if not yet profitable, </a:t>
          </a:r>
          <a:r>
            <a:rPr lang="en-IN" sz="2100" kern="1200" dirty="0" err="1">
              <a:solidFill>
                <a:schemeClr val="bg1"/>
              </a:solidFill>
              <a:latin typeface="Montserrat" panose="00000500000000000000" pitchFamily="2" charset="0"/>
            </a:rPr>
            <a:t>MindEase</a:t>
          </a:r>
          <a:r>
            <a:rPr lang="en-IN" sz="2100" kern="1200" dirty="0">
              <a:solidFill>
                <a:schemeClr val="bg1"/>
              </a:solidFill>
              <a:latin typeface="Montserrat" panose="00000500000000000000" pitchFamily="2" charset="0"/>
            </a:rPr>
            <a:t> has a scalable model with </a:t>
          </a:r>
          <a:r>
            <a:rPr lang="en-IN" sz="2100" kern="1200" dirty="0" err="1">
              <a:solidFill>
                <a:schemeClr val="bg1"/>
              </a:solidFill>
              <a:latin typeface="Montserrat" panose="00000500000000000000" pitchFamily="2" charset="0"/>
            </a:rPr>
            <a:t>strond</a:t>
          </a:r>
          <a:r>
            <a:rPr lang="en-IN" sz="2100" kern="1200" dirty="0">
              <a:solidFill>
                <a:schemeClr val="bg1"/>
              </a:solidFill>
              <a:latin typeface="Montserrat" panose="00000500000000000000" pitchFamily="2" charset="0"/>
            </a:rPr>
            <a:t> demand students and professionals. Its personalizes, stigma free approach fills a critical gap in mental health support, making it attractive to both </a:t>
          </a:r>
          <a:r>
            <a:rPr lang="en-IN" sz="2100" kern="1200" dirty="0" err="1">
              <a:solidFill>
                <a:schemeClr val="bg1"/>
              </a:solidFill>
              <a:latin typeface="Montserrat" panose="00000500000000000000" pitchFamily="2" charset="0"/>
            </a:rPr>
            <a:t>uers</a:t>
          </a:r>
          <a:r>
            <a:rPr lang="en-IN" sz="2100" kern="1200" dirty="0">
              <a:solidFill>
                <a:schemeClr val="bg1"/>
              </a:solidFill>
              <a:latin typeface="Montserrat" panose="00000500000000000000" pitchFamily="2" charset="0"/>
            </a:rPr>
            <a:t> and investors</a:t>
          </a:r>
        </a:p>
      </dsp:txBody>
      <dsp:txXfrm>
        <a:off x="5503430" y="1331430"/>
        <a:ext cx="5104924" cy="2453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697F-16F4-44E2-AFF3-63CF0A714EEB}">
      <dsp:nvSpPr>
        <dsp:cNvPr id="0" name=""/>
        <dsp:cNvSpPr/>
      </dsp:nvSpPr>
      <dsp:spPr>
        <a:xfrm>
          <a:off x="0" y="562099"/>
          <a:ext cx="5104924" cy="3897939"/>
        </a:xfrm>
        <a:prstGeom prst="rect">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bg1"/>
              </a:solidFill>
              <a:latin typeface="Montserrat" panose="00000500000000000000" pitchFamily="2" charset="0"/>
            </a:rPr>
            <a:t>Early Adoption &amp; Engagement</a:t>
          </a:r>
          <a:br>
            <a:rPr lang="en-IN" sz="2000" kern="1200" dirty="0">
              <a:solidFill>
                <a:schemeClr val="bg1"/>
              </a:solidFill>
              <a:latin typeface="Montserrat" panose="00000500000000000000" pitchFamily="2" charset="0"/>
            </a:rPr>
          </a:br>
          <a:r>
            <a:rPr lang="en-IN" sz="2000" kern="1200" dirty="0" err="1">
              <a:solidFill>
                <a:schemeClr val="bg1"/>
              </a:solidFill>
              <a:latin typeface="Montserrat" panose="00000500000000000000" pitchFamily="2" charset="0"/>
            </a:rPr>
            <a:t>MindEase</a:t>
          </a:r>
          <a:r>
            <a:rPr lang="en-IN" sz="2000" kern="1200" dirty="0">
              <a:solidFill>
                <a:schemeClr val="bg1"/>
              </a:solidFill>
              <a:latin typeface="Montserrat" panose="00000500000000000000" pitchFamily="2" charset="0"/>
            </a:rPr>
            <a:t> has attracted beta sign-ups from students and professionals, with strong engagement across journaling, breathing and chatbot features. Users show repeat usage and emotional tracking behaviour, indicating product-market fit and habit formation</a:t>
          </a:r>
        </a:p>
      </dsp:txBody>
      <dsp:txXfrm>
        <a:off x="0" y="562099"/>
        <a:ext cx="5104924" cy="3897939"/>
      </dsp:txXfrm>
    </dsp:sp>
    <dsp:sp modelId="{1B6A54B0-7323-418C-B8EE-1A870FF5188A}">
      <dsp:nvSpPr>
        <dsp:cNvPr id="0" name=""/>
        <dsp:cNvSpPr/>
      </dsp:nvSpPr>
      <dsp:spPr>
        <a:xfrm>
          <a:off x="5503445" y="562099"/>
          <a:ext cx="5104924" cy="3897939"/>
        </a:xfrm>
        <a:prstGeom prst="rect">
          <a:avLst/>
        </a:prstGeom>
        <a:solidFill>
          <a:srgbClr val="F040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err="1">
              <a:latin typeface="Montserrat" panose="00000500000000000000" pitchFamily="2" charset="0"/>
            </a:rPr>
            <a:t>MindEase</a:t>
          </a:r>
          <a:r>
            <a:rPr lang="en-US" sz="2000" b="0" i="0" kern="1200" dirty="0">
              <a:latin typeface="Montserrat" panose="00000500000000000000" pitchFamily="2" charset="0"/>
            </a:rPr>
            <a:t> is currently in its developing stage, where month-on-month user growth is beginning to emerge. Early traction is visible through letters of </a:t>
          </a:r>
          <a:r>
            <a:rPr lang="en-US" sz="2000" b="0" i="0" kern="1200" dirty="0" err="1">
              <a:latin typeface="Montserrat" panose="00000500000000000000" pitchFamily="2" charset="0"/>
            </a:rPr>
            <a:t>intentfor</a:t>
          </a:r>
          <a:r>
            <a:rPr lang="en-US" sz="2000" b="0" i="0" kern="1200" dirty="0">
              <a:latin typeface="Montserrat" panose="00000500000000000000" pitchFamily="2" charset="0"/>
            </a:rPr>
            <a:t> pilot deployment. At this stage, KPIs focus on beta funnel metrics, features engagement rates and institutional outreach. These signals demonstrate promising early adoption and lay the groundwork for scalable partnerships and future revenue streams.</a:t>
          </a:r>
        </a:p>
      </dsp:txBody>
      <dsp:txXfrm>
        <a:off x="5503445" y="562099"/>
        <a:ext cx="5104924" cy="38979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DEBC1-D45A-4584-BEC9-4C32FB35D207}" type="datetimeFigureOut">
              <a:rPr lang="en-US" smtClean="0"/>
              <a:t>11/25/2025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F7D2-DBF7-47B1-8A95-599CF99D4995}" type="slidenum">
              <a:rPr lang="en-US" smtClean="0"/>
              <a:t>‹#›</a:t>
            </a:fld>
            <a:endParaRPr lang="en-US"/>
          </a:p>
        </p:txBody>
      </p:sp>
    </p:spTree>
    <p:extLst>
      <p:ext uri="{BB962C8B-B14F-4D97-AF65-F5344CB8AC3E}">
        <p14:creationId xmlns:p14="http://schemas.microsoft.com/office/powerpoint/2010/main" val="368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6E162F-09E4-4F97-91E2-A255FA795549}"/>
              </a:ext>
            </a:extLst>
          </p:cNvPr>
          <p:cNvPicPr>
            <a:picLocks noChangeAspect="1"/>
          </p:cNvPicPr>
          <p:nvPr userDrawn="1"/>
        </p:nvPicPr>
        <p:blipFill>
          <a:blip r:embed="rId2">
            <a:extLst>
              <a:ext uri="{28A0092B-C50C-407E-A947-70E740481C1C}">
                <a14:useLocalDpi xmlns:a14="http://schemas.microsoft.com/office/drawing/2010/main" val="0"/>
              </a:ext>
            </a:extLst>
          </a:blip>
          <a:srcRect l="5667" t="16155" r="46167" b="14753"/>
          <a:stretch>
            <a:fillRect/>
          </a:stretch>
        </p:blipFill>
        <p:spPr>
          <a:xfrm>
            <a:off x="690880" y="1107905"/>
            <a:ext cx="5872480" cy="4738300"/>
          </a:xfrm>
          <a:custGeom>
            <a:avLst/>
            <a:gdLst>
              <a:gd name="connsiteX0" fmla="*/ 4174488 w 5872480"/>
              <a:gd name="connsiteY0" fmla="*/ 1655999 h 4738300"/>
              <a:gd name="connsiteX1" fmla="*/ 5049498 w 5872480"/>
              <a:gd name="connsiteY1" fmla="*/ 1655999 h 4738300"/>
              <a:gd name="connsiteX2" fmla="*/ 4611993 w 5872480"/>
              <a:gd name="connsiteY2" fmla="*/ 2410318 h 4738300"/>
              <a:gd name="connsiteX3" fmla="*/ 4611993 w 5872480"/>
              <a:gd name="connsiteY3" fmla="*/ 825866 h 4738300"/>
              <a:gd name="connsiteX4" fmla="*/ 5049498 w 5872480"/>
              <a:gd name="connsiteY4" fmla="*/ 1580184 h 4738300"/>
              <a:gd name="connsiteX5" fmla="*/ 4174488 w 5872480"/>
              <a:gd name="connsiteY5" fmla="*/ 1580184 h 4738300"/>
              <a:gd name="connsiteX6" fmla="*/ 1759292 w 5872480"/>
              <a:gd name="connsiteY6" fmla="*/ 687469 h 4738300"/>
              <a:gd name="connsiteX7" fmla="*/ 3231335 w 5872480"/>
              <a:gd name="connsiteY7" fmla="*/ 3225474 h 4738300"/>
              <a:gd name="connsiteX8" fmla="*/ 4113188 w 5872480"/>
              <a:gd name="connsiteY8" fmla="*/ 1705039 h 4738300"/>
              <a:gd name="connsiteX9" fmla="*/ 5872480 w 5872480"/>
              <a:gd name="connsiteY9" fmla="*/ 4738300 h 4738300"/>
              <a:gd name="connsiteX10" fmla="*/ 2353896 w 5872480"/>
              <a:gd name="connsiteY10" fmla="*/ 4738300 h 4738300"/>
              <a:gd name="connsiteX11" fmla="*/ 2944086 w 5872480"/>
              <a:gd name="connsiteY11" fmla="*/ 3720731 h 4738300"/>
              <a:gd name="connsiteX12" fmla="*/ 0 w 5872480"/>
              <a:gd name="connsiteY12" fmla="*/ 3720731 h 4738300"/>
              <a:gd name="connsiteX13" fmla="*/ 1469615 w 5872480"/>
              <a:gd name="connsiteY13" fmla="*/ 0 h 4738300"/>
              <a:gd name="connsiteX14" fmla="*/ 4988199 w 5872480"/>
              <a:gd name="connsiteY14" fmla="*/ 0 h 4738300"/>
              <a:gd name="connsiteX15" fmla="*/ 3228907 w 5872480"/>
              <a:gd name="connsiteY15" fmla="*/ 3033262 h 47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72480" h="4738300">
                <a:moveTo>
                  <a:pt x="4174488" y="1655999"/>
                </a:moveTo>
                <a:lnTo>
                  <a:pt x="5049498" y="1655999"/>
                </a:lnTo>
                <a:lnTo>
                  <a:pt x="4611993" y="2410318"/>
                </a:lnTo>
                <a:close/>
                <a:moveTo>
                  <a:pt x="4611993" y="825866"/>
                </a:moveTo>
                <a:lnTo>
                  <a:pt x="5049498" y="1580184"/>
                </a:lnTo>
                <a:lnTo>
                  <a:pt x="4174488" y="1580184"/>
                </a:lnTo>
                <a:close/>
                <a:moveTo>
                  <a:pt x="1759292" y="687469"/>
                </a:moveTo>
                <a:lnTo>
                  <a:pt x="3231335" y="3225474"/>
                </a:lnTo>
                <a:lnTo>
                  <a:pt x="4113188" y="1705039"/>
                </a:lnTo>
                <a:lnTo>
                  <a:pt x="5872480" y="4738300"/>
                </a:lnTo>
                <a:lnTo>
                  <a:pt x="2353896" y="4738300"/>
                </a:lnTo>
                <a:lnTo>
                  <a:pt x="2944086" y="3720731"/>
                </a:lnTo>
                <a:lnTo>
                  <a:pt x="0" y="3720731"/>
                </a:lnTo>
                <a:close/>
                <a:moveTo>
                  <a:pt x="1469615" y="0"/>
                </a:moveTo>
                <a:lnTo>
                  <a:pt x="4988199" y="0"/>
                </a:lnTo>
                <a:lnTo>
                  <a:pt x="3228907" y="3033262"/>
                </a:lnTo>
                <a:close/>
              </a:path>
            </a:pathLst>
          </a:custGeom>
        </p:spPr>
      </p:pic>
    </p:spTree>
    <p:extLst>
      <p:ext uri="{BB962C8B-B14F-4D97-AF65-F5344CB8AC3E}">
        <p14:creationId xmlns:p14="http://schemas.microsoft.com/office/powerpoint/2010/main" val="100876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EF6555-EF9F-4581-A38A-38BDC30ED10E}"/>
              </a:ext>
            </a:extLst>
          </p:cNvPr>
          <p:cNvPicPr>
            <a:picLocks noChangeAspect="1"/>
          </p:cNvPicPr>
          <p:nvPr userDrawn="1"/>
        </p:nvPicPr>
        <p:blipFill>
          <a:blip r:embed="rId2">
            <a:extLst>
              <a:ext uri="{28A0092B-C50C-407E-A947-70E740481C1C}">
                <a14:useLocalDpi xmlns:a14="http://schemas.microsoft.com/office/drawing/2010/main" val="0"/>
              </a:ext>
            </a:extLst>
          </a:blip>
          <a:srcRect l="53250" t="5241" r="3417" b="5241"/>
          <a:stretch>
            <a:fillRect/>
          </a:stretch>
        </p:blipFill>
        <p:spPr>
          <a:xfrm>
            <a:off x="6492239" y="359410"/>
            <a:ext cx="5283200" cy="6139180"/>
          </a:xfrm>
          <a:custGeom>
            <a:avLst/>
            <a:gdLst>
              <a:gd name="connsiteX0" fmla="*/ 1334703 w 5283200"/>
              <a:gd name="connsiteY0" fmla="*/ 3802380 h 6139180"/>
              <a:gd name="connsiteX1" fmla="*/ 2613794 w 5283200"/>
              <a:gd name="connsiteY1" fmla="*/ 3802380 h 6139180"/>
              <a:gd name="connsiteX2" fmla="*/ 2613794 w 5283200"/>
              <a:gd name="connsiteY2" fmla="*/ 6139180 h 6139180"/>
              <a:gd name="connsiteX3" fmla="*/ 1334703 w 5283200"/>
              <a:gd name="connsiteY3" fmla="*/ 6139180 h 6139180"/>
              <a:gd name="connsiteX4" fmla="*/ 4004109 w 5283200"/>
              <a:gd name="connsiteY4" fmla="*/ 2413000 h 6139180"/>
              <a:gd name="connsiteX5" fmla="*/ 5283200 w 5283200"/>
              <a:gd name="connsiteY5" fmla="*/ 2413000 h 6139180"/>
              <a:gd name="connsiteX6" fmla="*/ 5283200 w 5283200"/>
              <a:gd name="connsiteY6" fmla="*/ 4749800 h 6139180"/>
              <a:gd name="connsiteX7" fmla="*/ 4004109 w 5283200"/>
              <a:gd name="connsiteY7" fmla="*/ 4749800 h 6139180"/>
              <a:gd name="connsiteX8" fmla="*/ 0 w 5283200"/>
              <a:gd name="connsiteY8" fmla="*/ 1022350 h 6139180"/>
              <a:gd name="connsiteX9" fmla="*/ 1279091 w 5283200"/>
              <a:gd name="connsiteY9" fmla="*/ 1022350 h 6139180"/>
              <a:gd name="connsiteX10" fmla="*/ 1279091 w 5283200"/>
              <a:gd name="connsiteY10" fmla="*/ 4768850 h 6139180"/>
              <a:gd name="connsiteX11" fmla="*/ 0 w 5283200"/>
              <a:gd name="connsiteY11" fmla="*/ 4768850 h 6139180"/>
              <a:gd name="connsiteX12" fmla="*/ 2669406 w 5283200"/>
              <a:gd name="connsiteY12" fmla="*/ 1003301 h 6139180"/>
              <a:gd name="connsiteX13" fmla="*/ 3948497 w 5283200"/>
              <a:gd name="connsiteY13" fmla="*/ 1003301 h 6139180"/>
              <a:gd name="connsiteX14" fmla="*/ 3948497 w 5283200"/>
              <a:gd name="connsiteY14" fmla="*/ 5435600 h 6139180"/>
              <a:gd name="connsiteX15" fmla="*/ 2669406 w 5283200"/>
              <a:gd name="connsiteY15" fmla="*/ 5435600 h 6139180"/>
              <a:gd name="connsiteX16" fmla="*/ 1334703 w 5283200"/>
              <a:gd name="connsiteY16" fmla="*/ 0 h 6139180"/>
              <a:gd name="connsiteX17" fmla="*/ 2613794 w 5283200"/>
              <a:gd name="connsiteY17" fmla="*/ 0 h 6139180"/>
              <a:gd name="connsiteX18" fmla="*/ 2613794 w 5283200"/>
              <a:gd name="connsiteY18" fmla="*/ 3746500 h 6139180"/>
              <a:gd name="connsiteX19" fmla="*/ 1334703 w 5283200"/>
              <a:gd name="connsiteY19" fmla="*/ 3746500 h 613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83200" h="6139180">
                <a:moveTo>
                  <a:pt x="1334703" y="3802380"/>
                </a:moveTo>
                <a:lnTo>
                  <a:pt x="2613794" y="3802380"/>
                </a:lnTo>
                <a:lnTo>
                  <a:pt x="2613794" y="6139180"/>
                </a:lnTo>
                <a:lnTo>
                  <a:pt x="1334703" y="6139180"/>
                </a:lnTo>
                <a:close/>
                <a:moveTo>
                  <a:pt x="4004109" y="2413000"/>
                </a:moveTo>
                <a:lnTo>
                  <a:pt x="5283200" y="2413000"/>
                </a:lnTo>
                <a:lnTo>
                  <a:pt x="5283200" y="4749800"/>
                </a:lnTo>
                <a:lnTo>
                  <a:pt x="4004109" y="4749800"/>
                </a:lnTo>
                <a:close/>
                <a:moveTo>
                  <a:pt x="0" y="1022350"/>
                </a:moveTo>
                <a:lnTo>
                  <a:pt x="1279091" y="1022350"/>
                </a:lnTo>
                <a:lnTo>
                  <a:pt x="1279091" y="4768850"/>
                </a:lnTo>
                <a:lnTo>
                  <a:pt x="0" y="4768850"/>
                </a:lnTo>
                <a:close/>
                <a:moveTo>
                  <a:pt x="2669406" y="1003301"/>
                </a:moveTo>
                <a:lnTo>
                  <a:pt x="3948497" y="1003301"/>
                </a:lnTo>
                <a:lnTo>
                  <a:pt x="3948497" y="5435600"/>
                </a:lnTo>
                <a:lnTo>
                  <a:pt x="2669406" y="5435600"/>
                </a:lnTo>
                <a:close/>
                <a:moveTo>
                  <a:pt x="1334703" y="0"/>
                </a:moveTo>
                <a:lnTo>
                  <a:pt x="2613794" y="0"/>
                </a:lnTo>
                <a:lnTo>
                  <a:pt x="2613794" y="3746500"/>
                </a:lnTo>
                <a:lnTo>
                  <a:pt x="1334703" y="3746500"/>
                </a:lnTo>
                <a:close/>
              </a:path>
            </a:pathLst>
          </a:custGeom>
        </p:spPr>
      </p:pic>
    </p:spTree>
    <p:extLst>
      <p:ext uri="{BB962C8B-B14F-4D97-AF65-F5344CB8AC3E}">
        <p14:creationId xmlns:p14="http://schemas.microsoft.com/office/powerpoint/2010/main" val="2941575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BCEE87-031F-49C9-AC3B-784278BEAFBC}"/>
              </a:ext>
            </a:extLst>
          </p:cNvPr>
          <p:cNvPicPr>
            <a:picLocks noChangeAspect="1"/>
          </p:cNvPicPr>
          <p:nvPr userDrawn="1"/>
        </p:nvPicPr>
        <p:blipFill>
          <a:blip r:embed="rId2">
            <a:extLst>
              <a:ext uri="{28A0092B-C50C-407E-A947-70E740481C1C}">
                <a14:useLocalDpi xmlns:a14="http://schemas.microsoft.com/office/drawing/2010/main" val="0"/>
              </a:ext>
            </a:extLst>
          </a:blip>
          <a:srcRect b="28000"/>
          <a:stretch>
            <a:fillRect/>
          </a:stretch>
        </p:blipFill>
        <p:spPr>
          <a:xfrm>
            <a:off x="0" y="1"/>
            <a:ext cx="12192000" cy="4937759"/>
          </a:xfrm>
          <a:custGeom>
            <a:avLst/>
            <a:gdLst>
              <a:gd name="connsiteX0" fmla="*/ 0 w 12192000"/>
              <a:gd name="connsiteY0" fmla="*/ 0 h 4937759"/>
              <a:gd name="connsiteX1" fmla="*/ 12192000 w 12192000"/>
              <a:gd name="connsiteY1" fmla="*/ 0 h 4937759"/>
              <a:gd name="connsiteX2" fmla="*/ 12192000 w 12192000"/>
              <a:gd name="connsiteY2" fmla="*/ 4937759 h 4937759"/>
              <a:gd name="connsiteX3" fmla="*/ 0 w 12192000"/>
              <a:gd name="connsiteY3" fmla="*/ 4937759 h 4937759"/>
            </a:gdLst>
            <a:ahLst/>
            <a:cxnLst>
              <a:cxn ang="0">
                <a:pos x="connsiteX0" y="connsiteY0"/>
              </a:cxn>
              <a:cxn ang="0">
                <a:pos x="connsiteX1" y="connsiteY1"/>
              </a:cxn>
              <a:cxn ang="0">
                <a:pos x="connsiteX2" y="connsiteY2"/>
              </a:cxn>
              <a:cxn ang="0">
                <a:pos x="connsiteX3" y="connsiteY3"/>
              </a:cxn>
            </a:cxnLst>
            <a:rect l="l" t="t" r="r" b="b"/>
            <a:pathLst>
              <a:path w="12192000" h="4937759">
                <a:moveTo>
                  <a:pt x="0" y="0"/>
                </a:moveTo>
                <a:lnTo>
                  <a:pt x="12192000" y="0"/>
                </a:lnTo>
                <a:lnTo>
                  <a:pt x="12192000" y="4937759"/>
                </a:lnTo>
                <a:lnTo>
                  <a:pt x="0" y="4937759"/>
                </a:lnTo>
                <a:close/>
              </a:path>
            </a:pathLst>
          </a:custGeom>
        </p:spPr>
      </p:pic>
    </p:spTree>
    <p:extLst>
      <p:ext uri="{BB962C8B-B14F-4D97-AF65-F5344CB8AC3E}">
        <p14:creationId xmlns:p14="http://schemas.microsoft.com/office/powerpoint/2010/main" val="326385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f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8983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blipFill dpi="0" rotWithShape="1">
          <a:blip r:embed="rId7">
            <a:alphaModFix amt="1000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31196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1" r:id="rId3"/>
    <p:sldLayoutId id="2147483667" r:id="rId4"/>
    <p:sldLayoutId id="214748367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9.xml"/><Relationship Id="rId7" Type="http://schemas.openxmlformats.org/officeDocument/2006/relationships/image" Target="../media/image36.png"/><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39.png"/><Relationship Id="rId4" Type="http://schemas.openxmlformats.org/officeDocument/2006/relationships/diagramQuickStyle" Target="../diagrams/quickStyle9.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diagramLayout" Target="../diagrams/layout10.xml"/><Relationship Id="rId7" Type="http://schemas.openxmlformats.org/officeDocument/2006/relationships/image" Target="../media/image40.png"/><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1.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11" Type="http://schemas.openxmlformats.org/officeDocument/2006/relationships/image" Target="../media/image48.png"/><Relationship Id="rId5" Type="http://schemas.openxmlformats.org/officeDocument/2006/relationships/diagramColors" Target="../diagrams/colors11.xml"/><Relationship Id="rId10" Type="http://schemas.openxmlformats.org/officeDocument/2006/relationships/image" Target="../media/image47.png"/><Relationship Id="rId4" Type="http://schemas.openxmlformats.org/officeDocument/2006/relationships/diagramQuickStyle" Target="../diagrams/quickStyle11.xml"/><Relationship Id="rId9" Type="http://schemas.openxmlformats.org/officeDocument/2006/relationships/image" Target="../media/image46.jp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12.xml"/><Relationship Id="rId7" Type="http://schemas.openxmlformats.org/officeDocument/2006/relationships/image" Target="../media/image50.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53.png"/><Relationship Id="rId4" Type="http://schemas.openxmlformats.org/officeDocument/2006/relationships/diagramQuickStyle" Target="../diagrams/quickStyle12.xml"/><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diagramLayout" Target="../diagrams/layout13.xml"/><Relationship Id="rId7" Type="http://schemas.openxmlformats.org/officeDocument/2006/relationships/image" Target="../media/image54.png"/><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image" Target="../media/image57.png"/><Relationship Id="rId4" Type="http://schemas.openxmlformats.org/officeDocument/2006/relationships/diagramQuickStyle" Target="../diagrams/quickStyle13.xml"/><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2.png"/><Relationship Id="rId4" Type="http://schemas.openxmlformats.org/officeDocument/2006/relationships/diagramQuickStyle" Target="../diagrams/quickStyle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5.xml"/><Relationship Id="rId7" Type="http://schemas.openxmlformats.org/officeDocument/2006/relationships/image" Target="../media/image22.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5.png"/><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29.png"/><Relationship Id="rId4" Type="http://schemas.openxmlformats.org/officeDocument/2006/relationships/diagramQuickStyle" Target="../diagrams/quickStyle6.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7.xml"/><Relationship Id="rId7" Type="http://schemas.openxmlformats.org/officeDocument/2006/relationships/image" Target="../media/image30.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8.xml"/><Relationship Id="rId7" Type="http://schemas.openxmlformats.org/officeDocument/2006/relationships/image" Target="../media/image33.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53FA9-7356-4623-B129-4764C3F1EA3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b="27881"/>
          <a:stretch/>
        </p:blipFill>
        <p:spPr>
          <a:xfrm>
            <a:off x="0" y="0"/>
            <a:ext cx="12192000" cy="4937760"/>
          </a:xfrm>
          <a:prstGeom prst="rect">
            <a:avLst/>
          </a:prstGeom>
          <a:solidFill>
            <a:schemeClr val="bg1"/>
          </a:solidFill>
          <a:effectLst>
            <a:outerShdw blurRad="50800" dist="50800" dir="5400000" algn="ctr" rotWithShape="0">
              <a:srgbClr val="000000"/>
            </a:outerShdw>
          </a:effectLst>
        </p:spPr>
      </p:pic>
      <p:sp>
        <p:nvSpPr>
          <p:cNvPr id="29" name="Rectangle 28"/>
          <p:cNvSpPr/>
          <p:nvPr/>
        </p:nvSpPr>
        <p:spPr>
          <a:xfrm>
            <a:off x="0" y="24137"/>
            <a:ext cx="12192000" cy="4937760"/>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19993" y="4264971"/>
            <a:ext cx="10952013" cy="1647287"/>
          </a:xfrm>
          <a:prstGeom prst="roundRect">
            <a:avLst>
              <a:gd name="adj" fmla="val 50000"/>
            </a:avLst>
          </a:prstGeom>
          <a:solidFill>
            <a:srgbClr val="F04034"/>
          </a:solidFill>
          <a:ln>
            <a:noFill/>
          </a:ln>
          <a:effectLst>
            <a:outerShdw blurRad="889000" dist="368300" dir="84000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bg1"/>
                </a:solidFill>
                <a:latin typeface="Montserrat" panose="00000500000000000000" pitchFamily="2" charset="0"/>
              </a:rPr>
              <a:t>Innovation Title: </a:t>
            </a:r>
            <a:r>
              <a:rPr lang="en-US" sz="2800" dirty="0" err="1"/>
              <a:t>MindEase</a:t>
            </a:r>
            <a:r>
              <a:rPr lang="en-US" sz="2800" dirty="0"/>
              <a:t> - Your Mental Wellness Companion</a:t>
            </a:r>
            <a:endParaRPr lang="en-US" sz="2500" dirty="0">
              <a:latin typeface="Montserrat" panose="00000500000000000000" pitchFamily="2" charset="0"/>
            </a:endParaRPr>
          </a:p>
        </p:txBody>
      </p:sp>
      <p:sp>
        <p:nvSpPr>
          <p:cNvPr id="28" name="TextBox 27"/>
          <p:cNvSpPr txBox="1"/>
          <p:nvPr/>
        </p:nvSpPr>
        <p:spPr>
          <a:xfrm>
            <a:off x="180391" y="187495"/>
            <a:ext cx="11831215" cy="1938992"/>
          </a:xfrm>
          <a:prstGeom prst="rect">
            <a:avLst/>
          </a:prstGeom>
          <a:noFill/>
        </p:spPr>
        <p:txBody>
          <a:bodyPr wrap="square" rtlCol="0">
            <a:spAutoFit/>
          </a:bodyPr>
          <a:lstStyle/>
          <a:p>
            <a:pPr algn="ctr"/>
            <a:r>
              <a:rPr lang="en-IN" sz="2400" b="1" dirty="0">
                <a:solidFill>
                  <a:schemeClr val="bg1"/>
                </a:solidFill>
                <a:latin typeface="Montserrat" panose="00000500000000000000" pitchFamily="2" charset="0"/>
              </a:rPr>
              <a:t>AICTE Productization Fellowship </a:t>
            </a:r>
          </a:p>
          <a:p>
            <a:pPr algn="ctr"/>
            <a:r>
              <a:rPr lang="en-IN" sz="2400" b="1" dirty="0">
                <a:solidFill>
                  <a:schemeClr val="bg1"/>
                </a:solidFill>
                <a:latin typeface="Montserrat" panose="00000500000000000000" pitchFamily="2" charset="0"/>
              </a:rPr>
              <a:t>YUKTI Innovation Challenge 2025</a:t>
            </a:r>
          </a:p>
          <a:p>
            <a:pPr algn="ctr"/>
            <a:r>
              <a:rPr lang="en-IN" sz="2400" b="1" dirty="0">
                <a:solidFill>
                  <a:schemeClr val="bg1"/>
                </a:solidFill>
                <a:latin typeface="Montserrat" panose="00000500000000000000" pitchFamily="2" charset="0"/>
              </a:rPr>
              <a:t>Institution’s Innovation Council (IIC), AICTE</a:t>
            </a:r>
          </a:p>
          <a:p>
            <a:pPr algn="ctr"/>
            <a:endParaRPr lang="en-IN" sz="2400" b="1" dirty="0">
              <a:solidFill>
                <a:schemeClr val="bg1"/>
              </a:solidFill>
              <a:latin typeface="Montserrat" panose="00000500000000000000" pitchFamily="2" charset="0"/>
            </a:endParaRPr>
          </a:p>
          <a:p>
            <a:pPr algn="ctr"/>
            <a:r>
              <a:rPr lang="en-IN" sz="2400" b="1" dirty="0">
                <a:solidFill>
                  <a:schemeClr val="bg1"/>
                </a:solidFill>
                <a:latin typeface="Montserrat" panose="00000500000000000000" pitchFamily="2" charset="0"/>
              </a:rPr>
              <a:t>2</a:t>
            </a:r>
            <a:r>
              <a:rPr lang="en-IN" sz="2400" b="1" baseline="30000" dirty="0">
                <a:solidFill>
                  <a:schemeClr val="bg1"/>
                </a:solidFill>
                <a:latin typeface="Montserrat" panose="00000500000000000000" pitchFamily="2" charset="0"/>
              </a:rPr>
              <a:t>nd</a:t>
            </a:r>
            <a:r>
              <a:rPr lang="en-IN" sz="2400" b="1" dirty="0">
                <a:solidFill>
                  <a:schemeClr val="bg1"/>
                </a:solidFill>
                <a:latin typeface="Montserrat" panose="00000500000000000000" pitchFamily="2" charset="0"/>
              </a:rPr>
              <a:t> Stage Evaluation</a:t>
            </a:r>
          </a:p>
        </p:txBody>
      </p:sp>
      <p:sp>
        <p:nvSpPr>
          <p:cNvPr id="12" name="TextBox 11">
            <a:extLst>
              <a:ext uri="{FF2B5EF4-FFF2-40B4-BE49-F238E27FC236}">
                <a16:creationId xmlns:a16="http://schemas.microsoft.com/office/drawing/2014/main" id="{569AB65A-9930-4692-A810-1D36B837F291}"/>
              </a:ext>
            </a:extLst>
          </p:cNvPr>
          <p:cNvSpPr txBox="1"/>
          <p:nvPr/>
        </p:nvSpPr>
        <p:spPr>
          <a:xfrm>
            <a:off x="1" y="2561973"/>
            <a:ext cx="5435949" cy="1031051"/>
          </a:xfrm>
          <a:prstGeom prst="rect">
            <a:avLst/>
          </a:prstGeom>
          <a:noFill/>
        </p:spPr>
        <p:txBody>
          <a:bodyPr wrap="square" rtlCol="0">
            <a:spAutoFit/>
          </a:bodyPr>
          <a:lstStyle/>
          <a:p>
            <a:r>
              <a:rPr lang="en-IN" sz="1500" dirty="0">
                <a:solidFill>
                  <a:schemeClr val="bg1"/>
                </a:solidFill>
                <a:latin typeface="Montserrat" panose="00000500000000000000" pitchFamily="2" charset="0"/>
              </a:rPr>
              <a:t>Proto ID:</a:t>
            </a:r>
            <a:r>
              <a:rPr lang="en-IN" sz="1600" dirty="0">
                <a:solidFill>
                  <a:schemeClr val="bg1"/>
                </a:solidFill>
              </a:rPr>
              <a:t>IR2025-942972</a:t>
            </a:r>
            <a:endParaRPr lang="en-IN" sz="1500" dirty="0">
              <a:solidFill>
                <a:schemeClr val="bg1"/>
              </a:solidFill>
              <a:latin typeface="Montserrat" panose="00000500000000000000" pitchFamily="2" charset="0"/>
            </a:endParaRPr>
          </a:p>
          <a:p>
            <a:r>
              <a:rPr lang="en-US" sz="1500" dirty="0">
                <a:solidFill>
                  <a:schemeClr val="bg1"/>
                </a:solidFill>
                <a:latin typeface="Montserrat" panose="00000500000000000000" pitchFamily="2" charset="0"/>
              </a:rPr>
              <a:t>IIC Institute Name: Vardhaman College of Engineering</a:t>
            </a:r>
          </a:p>
          <a:p>
            <a:r>
              <a:rPr lang="en-US" sz="1500" dirty="0">
                <a:solidFill>
                  <a:schemeClr val="bg1"/>
                </a:solidFill>
                <a:latin typeface="Montserrat" panose="00000500000000000000" pitchFamily="2" charset="0"/>
              </a:rPr>
              <a:t>Team Lead Name: P Venkata Teja</a:t>
            </a:r>
          </a:p>
          <a:p>
            <a:pPr algn="ctr"/>
            <a:endParaRPr lang="id-ID" sz="1500"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569AB65A-9930-4692-A810-1D36B837F291}"/>
              </a:ext>
            </a:extLst>
          </p:cNvPr>
          <p:cNvSpPr txBox="1"/>
          <p:nvPr/>
        </p:nvSpPr>
        <p:spPr>
          <a:xfrm>
            <a:off x="6974991" y="2561973"/>
            <a:ext cx="5217010" cy="1492716"/>
          </a:xfrm>
          <a:prstGeom prst="rect">
            <a:avLst/>
          </a:prstGeom>
          <a:noFill/>
        </p:spPr>
        <p:txBody>
          <a:bodyPr wrap="square" rtlCol="0">
            <a:spAutoFit/>
          </a:bodyPr>
          <a:lstStyle/>
          <a:p>
            <a:r>
              <a:rPr lang="en-IN" sz="1500" dirty="0">
                <a:solidFill>
                  <a:schemeClr val="bg1"/>
                </a:solidFill>
                <a:latin typeface="Montserrat" panose="00000500000000000000" pitchFamily="2" charset="0"/>
              </a:rPr>
              <a:t>Theme/Sector of Focus: </a:t>
            </a:r>
            <a:r>
              <a:rPr lang="en-IN" sz="1600" dirty="0">
                <a:solidFill>
                  <a:schemeClr val="bg1"/>
                </a:solidFill>
              </a:rPr>
              <a:t>Healthcare &amp; Biomedical devices</a:t>
            </a:r>
            <a:endParaRPr lang="en-IN" sz="1500" dirty="0">
              <a:solidFill>
                <a:schemeClr val="bg1"/>
              </a:solidFill>
              <a:latin typeface="Montserrat" panose="00000500000000000000" pitchFamily="2" charset="0"/>
            </a:endParaRPr>
          </a:p>
          <a:p>
            <a:r>
              <a:rPr lang="en-US" sz="1500" dirty="0">
                <a:solidFill>
                  <a:schemeClr val="bg1"/>
                </a:solidFill>
                <a:latin typeface="Montserrat" panose="00000500000000000000" pitchFamily="2" charset="0"/>
              </a:rPr>
              <a:t>Mentor Name: Mr. Tareeq Zaid</a:t>
            </a:r>
          </a:p>
          <a:p>
            <a:r>
              <a:rPr lang="en-US" sz="1500" dirty="0">
                <a:solidFill>
                  <a:schemeClr val="bg1"/>
                </a:solidFill>
                <a:latin typeface="Montserrat" panose="00000500000000000000" pitchFamily="2" charset="0"/>
              </a:rPr>
              <a:t>Team Members: H Uday Kumar</a:t>
            </a:r>
          </a:p>
          <a:p>
            <a:r>
              <a:rPr lang="en-US" sz="1500" dirty="0">
                <a:solidFill>
                  <a:schemeClr val="bg1"/>
                </a:solidFill>
                <a:latin typeface="Montserrat" panose="00000500000000000000" pitchFamily="2" charset="0"/>
              </a:rPr>
              <a:t>	              P Bhargavi</a:t>
            </a:r>
          </a:p>
          <a:p>
            <a:r>
              <a:rPr lang="en-US" sz="1500" dirty="0">
                <a:solidFill>
                  <a:schemeClr val="bg1"/>
                </a:solidFill>
                <a:latin typeface="Montserrat" panose="00000500000000000000" pitchFamily="2" charset="0"/>
              </a:rPr>
              <a:t>	              P Pranitha</a:t>
            </a:r>
          </a:p>
          <a:p>
            <a:pPr algn="ctr"/>
            <a:endParaRPr lang="id-ID" sz="1500" dirty="0">
              <a:solidFill>
                <a:schemeClr val="bg1"/>
              </a:solidFill>
              <a:latin typeface="Montserrat" panose="00000500000000000000" pitchFamily="2" charset="0"/>
            </a:endParaRPr>
          </a:p>
        </p:txBody>
      </p:sp>
      <p:pic>
        <p:nvPicPr>
          <p:cNvPr id="8" name="Picture 7" descr="Graphical user interface&#10;&#10;Description automatically generated with medium confidence">
            <a:extLst>
              <a:ext uri="{FF2B5EF4-FFF2-40B4-BE49-F238E27FC236}">
                <a16:creationId xmlns:a16="http://schemas.microsoft.com/office/drawing/2014/main" id="{979991DD-220B-DED6-34E5-8934C07926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2894" y="6252547"/>
            <a:ext cx="1801473" cy="639523"/>
          </a:xfrm>
          <a:prstGeom prst="rect">
            <a:avLst/>
          </a:prstGeom>
        </p:spPr>
      </p:pic>
      <p:pic>
        <p:nvPicPr>
          <p:cNvPr id="11" name="Picture 10" descr="Logo&#10;&#10;Description automatically generated">
            <a:extLst>
              <a:ext uri="{FF2B5EF4-FFF2-40B4-BE49-F238E27FC236}">
                <a16:creationId xmlns:a16="http://schemas.microsoft.com/office/drawing/2014/main" id="{A4C4E51A-F5A9-07B7-8CA1-FFF57D5932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776" y="6237436"/>
            <a:ext cx="599121" cy="59912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391" y="6340711"/>
            <a:ext cx="2097799" cy="43151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1720" y="6276374"/>
            <a:ext cx="1294870" cy="560183"/>
          </a:xfrm>
          <a:prstGeom prst="rect">
            <a:avLst/>
          </a:prstGeom>
        </p:spPr>
      </p:pic>
      <p:pic>
        <p:nvPicPr>
          <p:cNvPr id="4" name="Picture 3">
            <a:extLst>
              <a:ext uri="{FF2B5EF4-FFF2-40B4-BE49-F238E27FC236}">
                <a16:creationId xmlns:a16="http://schemas.microsoft.com/office/drawing/2014/main" id="{AB66AA62-62CC-C916-25C4-03701B5A1F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05502" y="6276374"/>
            <a:ext cx="733162" cy="559143"/>
          </a:xfrm>
          <a:prstGeom prst="rect">
            <a:avLst/>
          </a:prstGeom>
        </p:spPr>
      </p:pic>
    </p:spTree>
    <p:extLst>
      <p:ext uri="{BB962C8B-B14F-4D97-AF65-F5344CB8AC3E}">
        <p14:creationId xmlns:p14="http://schemas.microsoft.com/office/powerpoint/2010/main" val="401569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9 Traction</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66716" y="1131457"/>
            <a:ext cx="12325432" cy="384721"/>
          </a:xfrm>
          <a:prstGeom prst="rect">
            <a:avLst/>
          </a:prstGeom>
          <a:noFill/>
        </p:spPr>
        <p:txBody>
          <a:bodyPr wrap="square">
            <a:spAutoFit/>
          </a:bodyPr>
          <a:lstStyle/>
          <a:p>
            <a:pPr algn="ctr"/>
            <a:r>
              <a:rPr lang="en-US" sz="1900" dirty="0">
                <a:solidFill>
                  <a:srgbClr val="F04034"/>
                </a:solidFill>
                <a:latin typeface="Montserrat" panose="00000500000000000000" pitchFamily="2" charset="0"/>
              </a:rPr>
              <a:t>Customer Validation</a:t>
            </a:r>
            <a:endParaRPr lang="en-US" sz="1900" b="0" i="0" dirty="0">
              <a:solidFill>
                <a:srgbClr val="F04034"/>
              </a:solidFill>
              <a:effectLst/>
              <a:latin typeface="Montserrat" panose="00000500000000000000" pitchFamily="2" charset="0"/>
            </a:endParaRP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4029129054"/>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3031FEB-CF80-23F3-9B8C-8F4903919DDE}"/>
              </a:ext>
            </a:extLst>
          </p:cNvPr>
          <p:cNvPicPr>
            <a:picLocks noChangeAspect="1"/>
          </p:cNvPicPr>
          <p:nvPr/>
        </p:nvPicPr>
        <p:blipFill>
          <a:blip r:embed="rId7"/>
          <a:stretch>
            <a:fillRect/>
          </a:stretch>
        </p:blipFill>
        <p:spPr>
          <a:xfrm>
            <a:off x="-27377" y="-4969"/>
            <a:ext cx="12161319" cy="6820027"/>
          </a:xfrm>
          <a:prstGeom prst="rect">
            <a:avLst/>
          </a:prstGeom>
        </p:spPr>
      </p:pic>
      <p:pic>
        <p:nvPicPr>
          <p:cNvPr id="4" name="Picture 3">
            <a:extLst>
              <a:ext uri="{FF2B5EF4-FFF2-40B4-BE49-F238E27FC236}">
                <a16:creationId xmlns:a16="http://schemas.microsoft.com/office/drawing/2014/main" id="{EB5BED8B-4DA3-7D73-E27D-5E53D398316B}"/>
              </a:ext>
            </a:extLst>
          </p:cNvPr>
          <p:cNvPicPr>
            <a:picLocks noChangeAspect="1"/>
          </p:cNvPicPr>
          <p:nvPr/>
        </p:nvPicPr>
        <p:blipFill>
          <a:blip r:embed="rId8"/>
          <a:stretch>
            <a:fillRect/>
          </a:stretch>
        </p:blipFill>
        <p:spPr>
          <a:xfrm>
            <a:off x="-27377" y="-1047"/>
            <a:ext cx="12219377" cy="6844760"/>
          </a:xfrm>
          <a:prstGeom prst="rect">
            <a:avLst/>
          </a:prstGeom>
        </p:spPr>
      </p:pic>
      <p:pic>
        <p:nvPicPr>
          <p:cNvPr id="8" name="Picture 7">
            <a:extLst>
              <a:ext uri="{FF2B5EF4-FFF2-40B4-BE49-F238E27FC236}">
                <a16:creationId xmlns:a16="http://schemas.microsoft.com/office/drawing/2014/main" id="{775A537B-88AD-C7FE-EFED-1C8CB377CBC1}"/>
              </a:ext>
            </a:extLst>
          </p:cNvPr>
          <p:cNvPicPr>
            <a:picLocks noChangeAspect="1"/>
          </p:cNvPicPr>
          <p:nvPr/>
        </p:nvPicPr>
        <p:blipFill>
          <a:blip r:embed="rId9"/>
          <a:stretch>
            <a:fillRect/>
          </a:stretch>
        </p:blipFill>
        <p:spPr>
          <a:xfrm>
            <a:off x="8675" y="4284"/>
            <a:ext cx="12174649" cy="6849431"/>
          </a:xfrm>
          <a:prstGeom prst="rect">
            <a:avLst/>
          </a:prstGeom>
        </p:spPr>
      </p:pic>
      <p:pic>
        <p:nvPicPr>
          <p:cNvPr id="10" name="Picture 9">
            <a:extLst>
              <a:ext uri="{FF2B5EF4-FFF2-40B4-BE49-F238E27FC236}">
                <a16:creationId xmlns:a16="http://schemas.microsoft.com/office/drawing/2014/main" id="{5485483D-B361-80BF-6785-8860BFDEC8C1}"/>
              </a:ext>
            </a:extLst>
          </p:cNvPr>
          <p:cNvPicPr>
            <a:picLocks noChangeAspect="1"/>
          </p:cNvPicPr>
          <p:nvPr/>
        </p:nvPicPr>
        <p:blipFill>
          <a:blip r:embed="rId10"/>
          <a:stretch>
            <a:fillRect/>
          </a:stretch>
        </p:blipFill>
        <p:spPr>
          <a:xfrm>
            <a:off x="-40814" y="-16931"/>
            <a:ext cx="12232814" cy="6887544"/>
          </a:xfrm>
          <a:prstGeom prst="rect">
            <a:avLst/>
          </a:prstGeom>
        </p:spPr>
      </p:pic>
    </p:spTree>
    <p:extLst>
      <p:ext uri="{BB962C8B-B14F-4D97-AF65-F5344CB8AC3E}">
        <p14:creationId xmlns:p14="http://schemas.microsoft.com/office/powerpoint/2010/main" val="4294655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47474" y="478402"/>
            <a:ext cx="12022606" cy="68326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10. Resource Mobilisation Plan</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66716" y="1131457"/>
            <a:ext cx="12325432" cy="384721"/>
          </a:xfrm>
          <a:prstGeom prst="rect">
            <a:avLst/>
          </a:prstGeom>
          <a:noFill/>
        </p:spPr>
        <p:txBody>
          <a:bodyPr wrap="square">
            <a:spAutoFit/>
          </a:bodyPr>
          <a:lstStyle/>
          <a:p>
            <a:pPr algn="ctr"/>
            <a:r>
              <a:rPr lang="en-US" sz="1900" dirty="0">
                <a:solidFill>
                  <a:srgbClr val="F04034"/>
                </a:solidFill>
                <a:latin typeface="Montserrat" panose="00000500000000000000" pitchFamily="2" charset="0"/>
              </a:rPr>
              <a:t>What is your Resource Mobilization Strategy and What you have done so far? </a:t>
            </a:r>
            <a:endParaRPr lang="en-US" sz="1900" b="0" i="0" dirty="0">
              <a:solidFill>
                <a:srgbClr val="F04034"/>
              </a:solidFill>
              <a:effectLst/>
              <a:latin typeface="Montserrat" panose="00000500000000000000" pitchFamily="2" charset="0"/>
            </a:endParaRPr>
          </a:p>
        </p:txBody>
      </p:sp>
      <p:graphicFrame>
        <p:nvGraphicFramePr>
          <p:cNvPr id="2" name="Diagram 1">
            <a:extLst>
              <a:ext uri="{FF2B5EF4-FFF2-40B4-BE49-F238E27FC236}">
                <a16:creationId xmlns:a16="http://schemas.microsoft.com/office/drawing/2014/main" id="{C6F2617C-0CCB-480D-A055-56858B538146}"/>
              </a:ext>
            </a:extLst>
          </p:cNvPr>
          <p:cNvGraphicFramePr/>
          <p:nvPr>
            <p:extLst>
              <p:ext uri="{D42A27DB-BD31-4B8C-83A1-F6EECF244321}">
                <p14:modId xmlns:p14="http://schemas.microsoft.com/office/powerpoint/2010/main" val="2250527089"/>
              </p:ext>
            </p:extLst>
          </p:nvPr>
        </p:nvGraphicFramePr>
        <p:xfrm>
          <a:off x="619015" y="1428759"/>
          <a:ext cx="11068160" cy="5019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F7014C2-2458-D741-494C-5ABE7B9F96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85" y="0"/>
            <a:ext cx="12144526" cy="6858000"/>
          </a:xfrm>
          <a:prstGeom prst="rect">
            <a:avLst/>
          </a:prstGeom>
        </p:spPr>
      </p:pic>
      <p:pic>
        <p:nvPicPr>
          <p:cNvPr id="6" name="Picture 5">
            <a:extLst>
              <a:ext uri="{FF2B5EF4-FFF2-40B4-BE49-F238E27FC236}">
                <a16:creationId xmlns:a16="http://schemas.microsoft.com/office/drawing/2014/main" id="{760D7CD9-574F-B35E-A1FB-8A14985542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pic>
        <p:nvPicPr>
          <p:cNvPr id="5" name="Picture 4">
            <a:extLst>
              <a:ext uri="{FF2B5EF4-FFF2-40B4-BE49-F238E27FC236}">
                <a16:creationId xmlns:a16="http://schemas.microsoft.com/office/drawing/2014/main" id="{4F1CCC5F-A817-CDDA-BFF5-5D7BF249F923}"/>
              </a:ext>
            </a:extLst>
          </p:cNvPr>
          <p:cNvPicPr>
            <a:picLocks noChangeAspect="1"/>
          </p:cNvPicPr>
          <p:nvPr/>
        </p:nvPicPr>
        <p:blipFill>
          <a:blip r:embed="rId9"/>
          <a:stretch>
            <a:fillRect/>
          </a:stretch>
        </p:blipFill>
        <p:spPr>
          <a:xfrm>
            <a:off x="0" y="-12214"/>
            <a:ext cx="12170364" cy="6870214"/>
          </a:xfrm>
          <a:prstGeom prst="rect">
            <a:avLst/>
          </a:prstGeom>
        </p:spPr>
      </p:pic>
      <p:pic>
        <p:nvPicPr>
          <p:cNvPr id="7" name="Picture 6">
            <a:extLst>
              <a:ext uri="{FF2B5EF4-FFF2-40B4-BE49-F238E27FC236}">
                <a16:creationId xmlns:a16="http://schemas.microsoft.com/office/drawing/2014/main" id="{4787D896-DEA8-6EB0-6CB1-7FC0A6C75632}"/>
              </a:ext>
            </a:extLst>
          </p:cNvPr>
          <p:cNvPicPr>
            <a:picLocks noChangeAspect="1"/>
          </p:cNvPicPr>
          <p:nvPr/>
        </p:nvPicPr>
        <p:blipFill>
          <a:blip r:embed="rId10"/>
          <a:stretch>
            <a:fillRect/>
          </a:stretch>
        </p:blipFill>
        <p:spPr>
          <a:xfrm>
            <a:off x="-15942" y="0"/>
            <a:ext cx="12223883" cy="6858000"/>
          </a:xfrm>
          <a:prstGeom prst="rect">
            <a:avLst/>
          </a:prstGeom>
        </p:spPr>
      </p:pic>
    </p:spTree>
    <p:extLst>
      <p:ext uri="{BB962C8B-B14F-4D97-AF65-F5344CB8AC3E}">
        <p14:creationId xmlns:p14="http://schemas.microsoft.com/office/powerpoint/2010/main" val="79005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47474" y="472096"/>
            <a:ext cx="12022606" cy="68326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11. Way forward Strategy</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66716" y="1131457"/>
            <a:ext cx="12325432" cy="384721"/>
          </a:xfrm>
          <a:prstGeom prst="rect">
            <a:avLst/>
          </a:prstGeom>
          <a:noFill/>
        </p:spPr>
        <p:txBody>
          <a:bodyPr wrap="square">
            <a:spAutoFit/>
          </a:bodyPr>
          <a:lstStyle/>
          <a:p>
            <a:pPr algn="ctr"/>
            <a:r>
              <a:rPr lang="en-US" sz="1900" dirty="0">
                <a:solidFill>
                  <a:srgbClr val="F04034"/>
                </a:solidFill>
                <a:latin typeface="Montserrat" panose="00000500000000000000" pitchFamily="2" charset="0"/>
              </a:rPr>
              <a:t>What is your implementation strategy in short-term, midterm and long-term?</a:t>
            </a:r>
            <a:endParaRPr lang="en-US" sz="1900" b="0" i="0" dirty="0">
              <a:solidFill>
                <a:srgbClr val="F04034"/>
              </a:solidFill>
              <a:effectLst/>
              <a:latin typeface="Montserrat" panose="00000500000000000000" pitchFamily="2" charset="0"/>
            </a:endParaRPr>
          </a:p>
        </p:txBody>
      </p:sp>
      <p:graphicFrame>
        <p:nvGraphicFramePr>
          <p:cNvPr id="2" name="Diagram 1">
            <a:extLst>
              <a:ext uri="{FF2B5EF4-FFF2-40B4-BE49-F238E27FC236}">
                <a16:creationId xmlns:a16="http://schemas.microsoft.com/office/drawing/2014/main" id="{C6F2617C-0CCB-480D-A055-56858B538146}"/>
              </a:ext>
            </a:extLst>
          </p:cNvPr>
          <p:cNvGraphicFramePr/>
          <p:nvPr>
            <p:extLst>
              <p:ext uri="{D42A27DB-BD31-4B8C-83A1-F6EECF244321}">
                <p14:modId xmlns:p14="http://schemas.microsoft.com/office/powerpoint/2010/main" val="1251255741"/>
              </p:ext>
            </p:extLst>
          </p:nvPr>
        </p:nvGraphicFramePr>
        <p:xfrm>
          <a:off x="619015" y="1421051"/>
          <a:ext cx="11068160" cy="5019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3B7ED50-4D72-CD7E-94DB-2E2FF8889963}"/>
              </a:ext>
            </a:extLst>
          </p:cNvPr>
          <p:cNvPicPr>
            <a:picLocks noChangeAspect="1"/>
          </p:cNvPicPr>
          <p:nvPr/>
        </p:nvPicPr>
        <p:blipFill>
          <a:blip r:embed="rId7"/>
          <a:stretch>
            <a:fillRect/>
          </a:stretch>
        </p:blipFill>
        <p:spPr>
          <a:xfrm>
            <a:off x="47474" y="49687"/>
            <a:ext cx="12144526" cy="6785150"/>
          </a:xfrm>
          <a:prstGeom prst="rect">
            <a:avLst/>
          </a:prstGeom>
        </p:spPr>
      </p:pic>
      <p:pic>
        <p:nvPicPr>
          <p:cNvPr id="10" name="Picture 9">
            <a:extLst>
              <a:ext uri="{FF2B5EF4-FFF2-40B4-BE49-F238E27FC236}">
                <a16:creationId xmlns:a16="http://schemas.microsoft.com/office/drawing/2014/main" id="{8C32A98A-3A74-F67E-7EAE-144FF6D0C860}"/>
              </a:ext>
            </a:extLst>
          </p:cNvPr>
          <p:cNvPicPr>
            <a:picLocks noChangeAspect="1"/>
          </p:cNvPicPr>
          <p:nvPr/>
        </p:nvPicPr>
        <p:blipFill>
          <a:blip r:embed="rId8"/>
          <a:stretch>
            <a:fillRect/>
          </a:stretch>
        </p:blipFill>
        <p:spPr>
          <a:xfrm>
            <a:off x="-7257" y="2941297"/>
            <a:ext cx="12192000" cy="2785246"/>
          </a:xfrm>
          <a:prstGeom prst="rect">
            <a:avLst/>
          </a:prstGeom>
        </p:spPr>
      </p:pic>
      <p:pic>
        <p:nvPicPr>
          <p:cNvPr id="12" name="Picture 11">
            <a:extLst>
              <a:ext uri="{FF2B5EF4-FFF2-40B4-BE49-F238E27FC236}">
                <a16:creationId xmlns:a16="http://schemas.microsoft.com/office/drawing/2014/main" id="{5BF63996-CE44-C270-4E0E-2E9A77606C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7" y="2702739"/>
            <a:ext cx="12192000" cy="2771775"/>
          </a:xfrm>
          <a:prstGeom prst="rect">
            <a:avLst/>
          </a:prstGeom>
        </p:spPr>
      </p:pic>
      <p:pic>
        <p:nvPicPr>
          <p:cNvPr id="5" name="Picture 4">
            <a:extLst>
              <a:ext uri="{FF2B5EF4-FFF2-40B4-BE49-F238E27FC236}">
                <a16:creationId xmlns:a16="http://schemas.microsoft.com/office/drawing/2014/main" id="{D8CDAEC8-6BA9-5C29-74D8-B57AA65CD84C}"/>
              </a:ext>
            </a:extLst>
          </p:cNvPr>
          <p:cNvPicPr>
            <a:picLocks noChangeAspect="1"/>
          </p:cNvPicPr>
          <p:nvPr/>
        </p:nvPicPr>
        <p:blipFill>
          <a:blip r:embed="rId10"/>
          <a:stretch>
            <a:fillRect/>
          </a:stretch>
        </p:blipFill>
        <p:spPr>
          <a:xfrm>
            <a:off x="9525" y="0"/>
            <a:ext cx="12172950" cy="6858000"/>
          </a:xfrm>
          <a:prstGeom prst="rect">
            <a:avLst/>
          </a:prstGeom>
        </p:spPr>
      </p:pic>
      <p:pic>
        <p:nvPicPr>
          <p:cNvPr id="6" name="Picture 5">
            <a:extLst>
              <a:ext uri="{FF2B5EF4-FFF2-40B4-BE49-F238E27FC236}">
                <a16:creationId xmlns:a16="http://schemas.microsoft.com/office/drawing/2014/main" id="{3C7AE98C-BC13-CEFF-0D0F-2CF1E9111BD6}"/>
              </a:ext>
            </a:extLst>
          </p:cNvPr>
          <p:cNvPicPr>
            <a:picLocks noChangeAspect="1"/>
          </p:cNvPicPr>
          <p:nvPr/>
        </p:nvPicPr>
        <p:blipFill>
          <a:blip r:embed="rId11"/>
          <a:stretch>
            <a:fillRect/>
          </a:stretch>
        </p:blipFill>
        <p:spPr>
          <a:xfrm>
            <a:off x="0" y="14287"/>
            <a:ext cx="12192000" cy="6829425"/>
          </a:xfrm>
          <a:prstGeom prst="rect">
            <a:avLst/>
          </a:prstGeom>
        </p:spPr>
      </p:pic>
      <p:pic>
        <p:nvPicPr>
          <p:cNvPr id="8" name="Picture 7">
            <a:extLst>
              <a:ext uri="{FF2B5EF4-FFF2-40B4-BE49-F238E27FC236}">
                <a16:creationId xmlns:a16="http://schemas.microsoft.com/office/drawing/2014/main" id="{33EDA2A7-4DD4-D954-B672-EBB6F6F9114A}"/>
              </a:ext>
            </a:extLst>
          </p:cNvPr>
          <p:cNvPicPr>
            <a:picLocks noChangeAspect="1"/>
          </p:cNvPicPr>
          <p:nvPr/>
        </p:nvPicPr>
        <p:blipFill>
          <a:blip r:embed="rId12"/>
          <a:stretch>
            <a:fillRect/>
          </a:stretch>
        </p:blipFill>
        <p:spPr>
          <a:xfrm>
            <a:off x="-19242" y="-20993"/>
            <a:ext cx="12277958" cy="6926767"/>
          </a:xfrm>
          <a:prstGeom prst="rect">
            <a:avLst/>
          </a:prstGeom>
        </p:spPr>
      </p:pic>
    </p:spTree>
    <p:extLst>
      <p:ext uri="{BB962C8B-B14F-4D97-AF65-F5344CB8AC3E}">
        <p14:creationId xmlns:p14="http://schemas.microsoft.com/office/powerpoint/2010/main" val="262964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12. The Team</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099149"/>
            <a:ext cx="8768834" cy="400110"/>
          </a:xfrm>
          <a:prstGeom prst="rect">
            <a:avLst/>
          </a:prstGeom>
          <a:noFill/>
        </p:spPr>
        <p:txBody>
          <a:bodyPr wrap="square">
            <a:spAutoFit/>
          </a:bodyPr>
          <a:lstStyle/>
          <a:p>
            <a:pPr algn="ctr"/>
            <a:r>
              <a:rPr lang="en-US" sz="2000" dirty="0">
                <a:solidFill>
                  <a:srgbClr val="F04034"/>
                </a:solidFill>
                <a:latin typeface="Montserrat" panose="00000500000000000000" pitchFamily="2" charset="0"/>
              </a:rPr>
              <a:t>Show the people behind the idea and briefly describe their role</a:t>
            </a:r>
            <a:endParaRPr lang="en-US" sz="2000" b="0" i="0" dirty="0">
              <a:solidFill>
                <a:srgbClr val="F04034"/>
              </a:solidFill>
              <a:effectLst/>
              <a:latin typeface="Montserrat" panose="00000500000000000000" pitchFamily="2" charset="0"/>
            </a:endParaRP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1337319344"/>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E7001B93-F976-3493-AF2A-A1204F31C40B}"/>
              </a:ext>
            </a:extLst>
          </p:cNvPr>
          <p:cNvPicPr>
            <a:picLocks noChangeAspect="1"/>
          </p:cNvPicPr>
          <p:nvPr/>
        </p:nvPicPr>
        <p:blipFill>
          <a:blip r:embed="rId7"/>
          <a:stretch>
            <a:fillRect/>
          </a:stretch>
        </p:blipFill>
        <p:spPr>
          <a:xfrm>
            <a:off x="-33304" y="8888"/>
            <a:ext cx="12225304" cy="6821642"/>
          </a:xfrm>
          <a:prstGeom prst="rect">
            <a:avLst/>
          </a:prstGeom>
        </p:spPr>
      </p:pic>
      <p:pic>
        <p:nvPicPr>
          <p:cNvPr id="4" name="Picture 3">
            <a:extLst>
              <a:ext uri="{FF2B5EF4-FFF2-40B4-BE49-F238E27FC236}">
                <a16:creationId xmlns:a16="http://schemas.microsoft.com/office/drawing/2014/main" id="{54B79ABF-4D26-CF53-C633-4C5FDC624E0C}"/>
              </a:ext>
            </a:extLst>
          </p:cNvPr>
          <p:cNvPicPr>
            <a:picLocks noChangeAspect="1"/>
          </p:cNvPicPr>
          <p:nvPr/>
        </p:nvPicPr>
        <p:blipFill>
          <a:blip r:embed="rId8"/>
          <a:stretch>
            <a:fillRect/>
          </a:stretch>
        </p:blipFill>
        <p:spPr>
          <a:xfrm>
            <a:off x="3912" y="4284"/>
            <a:ext cx="12184175" cy="6849431"/>
          </a:xfrm>
          <a:prstGeom prst="rect">
            <a:avLst/>
          </a:prstGeom>
        </p:spPr>
      </p:pic>
      <p:pic>
        <p:nvPicPr>
          <p:cNvPr id="6" name="Picture 5">
            <a:extLst>
              <a:ext uri="{FF2B5EF4-FFF2-40B4-BE49-F238E27FC236}">
                <a16:creationId xmlns:a16="http://schemas.microsoft.com/office/drawing/2014/main" id="{A8BDA1F7-C78D-290D-6BB2-30420B804EC0}"/>
              </a:ext>
            </a:extLst>
          </p:cNvPr>
          <p:cNvPicPr>
            <a:picLocks noChangeAspect="1"/>
          </p:cNvPicPr>
          <p:nvPr/>
        </p:nvPicPr>
        <p:blipFill>
          <a:blip r:embed="rId9"/>
          <a:stretch>
            <a:fillRect/>
          </a:stretch>
        </p:blipFill>
        <p:spPr>
          <a:xfrm>
            <a:off x="-37217" y="-19532"/>
            <a:ext cx="12225304" cy="6897062"/>
          </a:xfrm>
          <a:prstGeom prst="rect">
            <a:avLst/>
          </a:prstGeom>
        </p:spPr>
      </p:pic>
      <p:pic>
        <p:nvPicPr>
          <p:cNvPr id="8" name="Picture 7">
            <a:extLst>
              <a:ext uri="{FF2B5EF4-FFF2-40B4-BE49-F238E27FC236}">
                <a16:creationId xmlns:a16="http://schemas.microsoft.com/office/drawing/2014/main" id="{6B5306AF-0888-3FF6-78E0-92DEC3860D10}"/>
              </a:ext>
            </a:extLst>
          </p:cNvPr>
          <p:cNvPicPr>
            <a:picLocks noChangeAspect="1"/>
          </p:cNvPicPr>
          <p:nvPr/>
        </p:nvPicPr>
        <p:blipFill>
          <a:blip r:embed="rId10"/>
          <a:stretch>
            <a:fillRect/>
          </a:stretch>
        </p:blipFill>
        <p:spPr>
          <a:xfrm>
            <a:off x="-41131" y="-19532"/>
            <a:ext cx="12233131" cy="6900250"/>
          </a:xfrm>
          <a:prstGeom prst="rect">
            <a:avLst/>
          </a:prstGeom>
        </p:spPr>
      </p:pic>
    </p:spTree>
    <p:extLst>
      <p:ext uri="{BB962C8B-B14F-4D97-AF65-F5344CB8AC3E}">
        <p14:creationId xmlns:p14="http://schemas.microsoft.com/office/powerpoint/2010/main" val="1202962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2096"/>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13. Contact</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66716" y="1131457"/>
            <a:ext cx="12325432" cy="384721"/>
          </a:xfrm>
          <a:prstGeom prst="rect">
            <a:avLst/>
          </a:prstGeom>
          <a:noFill/>
        </p:spPr>
        <p:txBody>
          <a:bodyPr wrap="square">
            <a:spAutoFit/>
          </a:bodyPr>
          <a:lstStyle/>
          <a:p>
            <a:pPr algn="ctr"/>
            <a:r>
              <a:rPr lang="en-US" sz="1900" dirty="0">
                <a:solidFill>
                  <a:srgbClr val="F04034"/>
                </a:solidFill>
                <a:latin typeface="Montserrat" panose="00000500000000000000" pitchFamily="2" charset="0"/>
              </a:rPr>
              <a:t>Leave your contact details and let people know how to reach you quickly</a:t>
            </a:r>
            <a:endParaRPr lang="en-US" sz="1900" b="0" i="0" dirty="0">
              <a:solidFill>
                <a:srgbClr val="F04034"/>
              </a:solidFill>
              <a:effectLst/>
              <a:latin typeface="Montserrat" panose="00000500000000000000" pitchFamily="2" charset="0"/>
            </a:endParaRPr>
          </a:p>
        </p:txBody>
      </p:sp>
      <p:graphicFrame>
        <p:nvGraphicFramePr>
          <p:cNvPr id="2" name="Diagram 1">
            <a:extLst>
              <a:ext uri="{FF2B5EF4-FFF2-40B4-BE49-F238E27FC236}">
                <a16:creationId xmlns:a16="http://schemas.microsoft.com/office/drawing/2014/main" id="{C6F2617C-0CCB-480D-A055-56858B538146}"/>
              </a:ext>
            </a:extLst>
          </p:cNvPr>
          <p:cNvGraphicFramePr/>
          <p:nvPr>
            <p:extLst>
              <p:ext uri="{D42A27DB-BD31-4B8C-83A1-F6EECF244321}">
                <p14:modId xmlns:p14="http://schemas.microsoft.com/office/powerpoint/2010/main" val="3497779337"/>
              </p:ext>
            </p:extLst>
          </p:nvPr>
        </p:nvGraphicFramePr>
        <p:xfrm>
          <a:off x="619015" y="1408439"/>
          <a:ext cx="11068160" cy="5019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0AAA4C1F-15CD-D8C5-3572-E4388844FF44}"/>
              </a:ext>
            </a:extLst>
          </p:cNvPr>
          <p:cNvPicPr>
            <a:picLocks noChangeAspect="1"/>
          </p:cNvPicPr>
          <p:nvPr/>
        </p:nvPicPr>
        <p:blipFill>
          <a:blip r:embed="rId7"/>
          <a:stretch>
            <a:fillRect/>
          </a:stretch>
        </p:blipFill>
        <p:spPr>
          <a:xfrm>
            <a:off x="-17514" y="0"/>
            <a:ext cx="12183486" cy="6858000"/>
          </a:xfrm>
          <a:prstGeom prst="rect">
            <a:avLst/>
          </a:prstGeom>
        </p:spPr>
      </p:pic>
      <p:pic>
        <p:nvPicPr>
          <p:cNvPr id="8" name="Picture 7">
            <a:extLst>
              <a:ext uri="{FF2B5EF4-FFF2-40B4-BE49-F238E27FC236}">
                <a16:creationId xmlns:a16="http://schemas.microsoft.com/office/drawing/2014/main" id="{A3BD8E9A-87D7-DA22-7EE8-18EE0ED345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2" y="0"/>
            <a:ext cx="12008536" cy="6858000"/>
          </a:xfrm>
          <a:prstGeom prst="rect">
            <a:avLst/>
          </a:prstGeom>
        </p:spPr>
      </p:pic>
      <p:pic>
        <p:nvPicPr>
          <p:cNvPr id="5" name="Picture 4">
            <a:extLst>
              <a:ext uri="{FF2B5EF4-FFF2-40B4-BE49-F238E27FC236}">
                <a16:creationId xmlns:a16="http://schemas.microsoft.com/office/drawing/2014/main" id="{7D5AB8CC-3881-57F7-C66F-FAC6EBF412FB}"/>
              </a:ext>
            </a:extLst>
          </p:cNvPr>
          <p:cNvPicPr>
            <a:picLocks noChangeAspect="1"/>
          </p:cNvPicPr>
          <p:nvPr/>
        </p:nvPicPr>
        <p:blipFill>
          <a:blip r:embed="rId9"/>
          <a:stretch>
            <a:fillRect/>
          </a:stretch>
        </p:blipFill>
        <p:spPr>
          <a:xfrm>
            <a:off x="0" y="4762"/>
            <a:ext cx="12192000" cy="6848475"/>
          </a:xfrm>
          <a:prstGeom prst="rect">
            <a:avLst/>
          </a:prstGeom>
        </p:spPr>
      </p:pic>
      <p:pic>
        <p:nvPicPr>
          <p:cNvPr id="6" name="Picture 5">
            <a:extLst>
              <a:ext uri="{FF2B5EF4-FFF2-40B4-BE49-F238E27FC236}">
                <a16:creationId xmlns:a16="http://schemas.microsoft.com/office/drawing/2014/main" id="{EECF72CC-9316-1219-BD0C-AA7461D3E564}"/>
              </a:ext>
            </a:extLst>
          </p:cNvPr>
          <p:cNvPicPr>
            <a:picLocks noChangeAspect="1"/>
          </p:cNvPicPr>
          <p:nvPr/>
        </p:nvPicPr>
        <p:blipFill>
          <a:blip r:embed="rId10"/>
          <a:stretch>
            <a:fillRect/>
          </a:stretch>
        </p:blipFill>
        <p:spPr>
          <a:xfrm>
            <a:off x="-20075" y="-4763"/>
            <a:ext cx="12212075" cy="6870487"/>
          </a:xfrm>
          <a:prstGeom prst="rect">
            <a:avLst/>
          </a:prstGeom>
        </p:spPr>
      </p:pic>
    </p:spTree>
    <p:extLst>
      <p:ext uri="{BB962C8B-B14F-4D97-AF65-F5344CB8AC3E}">
        <p14:creationId xmlns:p14="http://schemas.microsoft.com/office/powerpoint/2010/main" val="317700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390698" y="474269"/>
            <a:ext cx="11048827" cy="68326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1. The Overview</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07700"/>
            <a:ext cx="8768834" cy="400110"/>
          </a:xfrm>
          <a:prstGeom prst="rect">
            <a:avLst/>
          </a:prstGeom>
          <a:noFill/>
        </p:spPr>
        <p:txBody>
          <a:bodyPr wrap="square">
            <a:spAutoFit/>
          </a:bodyPr>
          <a:lstStyle/>
          <a:p>
            <a:pPr algn="ctr"/>
            <a:r>
              <a:rPr lang="en-US" sz="2000" dirty="0">
                <a:solidFill>
                  <a:srgbClr val="F04034"/>
                </a:solidFill>
                <a:latin typeface="Montserrat" panose="00000500000000000000" pitchFamily="2" charset="0"/>
              </a:rPr>
              <a:t>C</a:t>
            </a:r>
            <a:r>
              <a:rPr lang="en-US" sz="2000" b="0" i="0" dirty="0">
                <a:solidFill>
                  <a:srgbClr val="F04034"/>
                </a:solidFill>
                <a:effectLst/>
                <a:latin typeface="Montserrat" panose="00000500000000000000" pitchFamily="2" charset="0"/>
              </a:rPr>
              <a:t>reate a very high-level overview of your product or service</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2266747548"/>
              </p:ext>
            </p:extLst>
          </p:nvPr>
        </p:nvGraphicFramePr>
        <p:xfrm>
          <a:off x="547490" y="2427890"/>
          <a:ext cx="11097020" cy="296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DE7331C-D8C7-48B9-729A-E9DB688A1B9E}"/>
              </a:ext>
            </a:extLst>
          </p:cNvPr>
          <p:cNvSpPr txBox="1"/>
          <p:nvPr/>
        </p:nvSpPr>
        <p:spPr>
          <a:xfrm>
            <a:off x="3047475" y="2968911"/>
            <a:ext cx="6094948" cy="923330"/>
          </a:xfrm>
          <a:prstGeom prst="rect">
            <a:avLst/>
          </a:prstGeom>
          <a:noFill/>
        </p:spPr>
        <p:txBody>
          <a:bodyPr wrap="square">
            <a:spAutoFit/>
          </a:bodyPr>
          <a:lstStyle/>
          <a:p>
            <a:pPr rtl="0">
              <a:buNone/>
            </a:pPr>
            <a:r>
              <a:rPr lang="en-IN" sz="1800" b="1" i="0" u="none" strike="noStrike" dirty="0">
                <a:solidFill>
                  <a:srgbClr val="264653"/>
                </a:solidFill>
                <a:effectLst/>
                <a:latin typeface="Nunito" panose="020F0502020204030204" pitchFamily="2" charset="0"/>
              </a:rPr>
              <a:t>The Overview</a:t>
            </a:r>
            <a:endParaRPr lang="en-IN" b="0" dirty="0">
              <a:effectLst/>
            </a:endParaRPr>
          </a:p>
          <a:p>
            <a:pPr>
              <a:buNone/>
            </a:pPr>
            <a:br>
              <a:rPr lang="en-IN" dirty="0"/>
            </a:br>
            <a:endParaRPr lang="en-IN" dirty="0"/>
          </a:p>
        </p:txBody>
      </p:sp>
      <p:pic>
        <p:nvPicPr>
          <p:cNvPr id="6" name="Picture 5">
            <a:extLst>
              <a:ext uri="{FF2B5EF4-FFF2-40B4-BE49-F238E27FC236}">
                <a16:creationId xmlns:a16="http://schemas.microsoft.com/office/drawing/2014/main" id="{0713161C-50E1-7DD5-A458-95CEBAFE4B9D}"/>
              </a:ext>
            </a:extLst>
          </p:cNvPr>
          <p:cNvPicPr>
            <a:picLocks noChangeAspect="1"/>
          </p:cNvPicPr>
          <p:nvPr/>
        </p:nvPicPr>
        <p:blipFill>
          <a:blip r:embed="rId7"/>
          <a:stretch>
            <a:fillRect/>
          </a:stretch>
        </p:blipFill>
        <p:spPr>
          <a:xfrm>
            <a:off x="0" y="35034"/>
            <a:ext cx="12191999" cy="6775319"/>
          </a:xfrm>
          <a:prstGeom prst="rect">
            <a:avLst/>
          </a:prstGeom>
        </p:spPr>
      </p:pic>
      <p:pic>
        <p:nvPicPr>
          <p:cNvPr id="8" name="Picture 7">
            <a:extLst>
              <a:ext uri="{FF2B5EF4-FFF2-40B4-BE49-F238E27FC236}">
                <a16:creationId xmlns:a16="http://schemas.microsoft.com/office/drawing/2014/main" id="{6F2CB81E-2A1A-D538-92EB-99012EB20993}"/>
              </a:ext>
            </a:extLst>
          </p:cNvPr>
          <p:cNvPicPr>
            <a:picLocks noChangeAspect="1"/>
          </p:cNvPicPr>
          <p:nvPr/>
        </p:nvPicPr>
        <p:blipFill>
          <a:blip r:embed="rId8"/>
          <a:stretch>
            <a:fillRect/>
          </a:stretch>
        </p:blipFill>
        <p:spPr>
          <a:xfrm>
            <a:off x="-1051" y="-19872"/>
            <a:ext cx="12191999" cy="6842838"/>
          </a:xfrm>
          <a:prstGeom prst="rect">
            <a:avLst/>
          </a:prstGeom>
        </p:spPr>
      </p:pic>
      <p:pic>
        <p:nvPicPr>
          <p:cNvPr id="4" name="Picture 3">
            <a:extLst>
              <a:ext uri="{FF2B5EF4-FFF2-40B4-BE49-F238E27FC236}">
                <a16:creationId xmlns:a16="http://schemas.microsoft.com/office/drawing/2014/main" id="{ACA2F664-CBDD-E3C1-C7A6-B871A8B3D5B4}"/>
              </a:ext>
            </a:extLst>
          </p:cNvPr>
          <p:cNvPicPr>
            <a:picLocks noChangeAspect="1"/>
          </p:cNvPicPr>
          <p:nvPr/>
        </p:nvPicPr>
        <p:blipFill>
          <a:blip r:embed="rId9"/>
          <a:stretch>
            <a:fillRect/>
          </a:stretch>
        </p:blipFill>
        <p:spPr>
          <a:xfrm>
            <a:off x="-59947" y="-19872"/>
            <a:ext cx="12243272" cy="6859298"/>
          </a:xfrm>
          <a:prstGeom prst="rect">
            <a:avLst/>
          </a:prstGeom>
        </p:spPr>
      </p:pic>
      <p:pic>
        <p:nvPicPr>
          <p:cNvPr id="7" name="Picture 6">
            <a:extLst>
              <a:ext uri="{FF2B5EF4-FFF2-40B4-BE49-F238E27FC236}">
                <a16:creationId xmlns:a16="http://schemas.microsoft.com/office/drawing/2014/main" id="{BA424D93-2216-B7DC-6324-53470360DB8E}"/>
              </a:ext>
            </a:extLst>
          </p:cNvPr>
          <p:cNvPicPr>
            <a:picLocks noChangeAspect="1"/>
          </p:cNvPicPr>
          <p:nvPr/>
        </p:nvPicPr>
        <p:blipFill>
          <a:blip r:embed="rId10"/>
          <a:stretch>
            <a:fillRect/>
          </a:stretch>
        </p:blipFill>
        <p:spPr>
          <a:xfrm>
            <a:off x="-67570" y="-47647"/>
            <a:ext cx="12259570" cy="6906800"/>
          </a:xfrm>
          <a:prstGeom prst="rect">
            <a:avLst/>
          </a:prstGeom>
        </p:spPr>
      </p:pic>
    </p:spTree>
    <p:extLst>
      <p:ext uri="{BB962C8B-B14F-4D97-AF65-F5344CB8AC3E}">
        <p14:creationId xmlns:p14="http://schemas.microsoft.com/office/powerpoint/2010/main" val="3650645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2. The Problem</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27724"/>
            <a:ext cx="8768834" cy="400110"/>
          </a:xfrm>
          <a:prstGeom prst="rect">
            <a:avLst/>
          </a:prstGeom>
          <a:noFill/>
        </p:spPr>
        <p:txBody>
          <a:bodyPr wrap="square">
            <a:spAutoFit/>
          </a:bodyPr>
          <a:lstStyle/>
          <a:p>
            <a:pPr algn="ctr"/>
            <a:r>
              <a:rPr lang="en-US" sz="2000" dirty="0">
                <a:solidFill>
                  <a:srgbClr val="F04034"/>
                </a:solidFill>
                <a:latin typeface="Montserrat" panose="00000500000000000000" pitchFamily="2" charset="0"/>
              </a:rPr>
              <a:t>What problem are you trying to solve? Is it really a problem?</a:t>
            </a:r>
            <a:endParaRPr lang="en-US" sz="2000" b="0" i="0" dirty="0">
              <a:solidFill>
                <a:srgbClr val="F04034"/>
              </a:solidFill>
              <a:effectLst/>
              <a:latin typeface="Montserrat" panose="00000500000000000000" pitchFamily="2" charset="0"/>
            </a:endParaRP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348002984"/>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1072350-342B-4C76-25B3-82C973201BCB}"/>
              </a:ext>
            </a:extLst>
          </p:cNvPr>
          <p:cNvPicPr>
            <a:picLocks noChangeAspect="1"/>
          </p:cNvPicPr>
          <p:nvPr/>
        </p:nvPicPr>
        <p:blipFill>
          <a:blip r:embed="rId7"/>
          <a:stretch>
            <a:fillRect/>
          </a:stretch>
        </p:blipFill>
        <p:spPr>
          <a:xfrm>
            <a:off x="0" y="0"/>
            <a:ext cx="12192000" cy="6890016"/>
          </a:xfrm>
          <a:prstGeom prst="rect">
            <a:avLst/>
          </a:prstGeom>
        </p:spPr>
      </p:pic>
      <p:pic>
        <p:nvPicPr>
          <p:cNvPr id="4" name="Picture 3">
            <a:extLst>
              <a:ext uri="{FF2B5EF4-FFF2-40B4-BE49-F238E27FC236}">
                <a16:creationId xmlns:a16="http://schemas.microsoft.com/office/drawing/2014/main" id="{E2F51AEA-7CF2-E25A-53D2-810E4CBBC7C1}"/>
              </a:ext>
            </a:extLst>
          </p:cNvPr>
          <p:cNvPicPr>
            <a:picLocks noChangeAspect="1"/>
          </p:cNvPicPr>
          <p:nvPr/>
        </p:nvPicPr>
        <p:blipFill>
          <a:blip r:embed="rId8"/>
          <a:stretch>
            <a:fillRect/>
          </a:stretch>
        </p:blipFill>
        <p:spPr>
          <a:xfrm>
            <a:off x="3912" y="4284"/>
            <a:ext cx="12184175" cy="6849431"/>
          </a:xfrm>
          <a:prstGeom prst="rect">
            <a:avLst/>
          </a:prstGeom>
        </p:spPr>
      </p:pic>
      <p:pic>
        <p:nvPicPr>
          <p:cNvPr id="6" name="Picture 5">
            <a:extLst>
              <a:ext uri="{FF2B5EF4-FFF2-40B4-BE49-F238E27FC236}">
                <a16:creationId xmlns:a16="http://schemas.microsoft.com/office/drawing/2014/main" id="{700C5C6E-4F9D-68FF-7C3F-A59BB2D543C3}"/>
              </a:ext>
            </a:extLst>
          </p:cNvPr>
          <p:cNvPicPr>
            <a:picLocks noChangeAspect="1"/>
          </p:cNvPicPr>
          <p:nvPr/>
        </p:nvPicPr>
        <p:blipFill>
          <a:blip r:embed="rId9"/>
          <a:stretch>
            <a:fillRect/>
          </a:stretch>
        </p:blipFill>
        <p:spPr>
          <a:xfrm>
            <a:off x="0" y="0"/>
            <a:ext cx="12217505" cy="6890016"/>
          </a:xfrm>
          <a:prstGeom prst="rect">
            <a:avLst/>
          </a:prstGeom>
        </p:spPr>
      </p:pic>
    </p:spTree>
    <p:extLst>
      <p:ext uri="{BB962C8B-B14F-4D97-AF65-F5344CB8AC3E}">
        <p14:creationId xmlns:p14="http://schemas.microsoft.com/office/powerpoint/2010/main" val="279320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3.The Solution</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31457"/>
            <a:ext cx="8768834" cy="400110"/>
          </a:xfrm>
          <a:prstGeom prst="rect">
            <a:avLst/>
          </a:prstGeom>
          <a:noFill/>
        </p:spPr>
        <p:txBody>
          <a:bodyPr wrap="square">
            <a:spAutoFit/>
          </a:bodyPr>
          <a:lstStyle/>
          <a:p>
            <a:pPr algn="ctr"/>
            <a:r>
              <a:rPr lang="en-US" sz="2000" b="0" i="0" dirty="0">
                <a:solidFill>
                  <a:srgbClr val="F04034"/>
                </a:solidFill>
                <a:effectLst/>
                <a:latin typeface="Montserrat" panose="00000500000000000000" pitchFamily="2" charset="0"/>
              </a:rPr>
              <a:t>Describe how are you solving the problem</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2394017304"/>
              </p:ext>
            </p:extLst>
          </p:nvPr>
        </p:nvGraphicFramePr>
        <p:xfrm>
          <a:off x="791815" y="159095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E88B297-418E-C50A-6205-3C8EC0BDF5EC}"/>
              </a:ext>
            </a:extLst>
          </p:cNvPr>
          <p:cNvPicPr>
            <a:picLocks noChangeAspect="1"/>
          </p:cNvPicPr>
          <p:nvPr/>
        </p:nvPicPr>
        <p:blipFill>
          <a:blip r:embed="rId7"/>
          <a:stretch>
            <a:fillRect/>
          </a:stretch>
        </p:blipFill>
        <p:spPr>
          <a:xfrm>
            <a:off x="26326" y="0"/>
            <a:ext cx="12165674" cy="6829628"/>
          </a:xfrm>
          <a:prstGeom prst="rect">
            <a:avLst/>
          </a:prstGeom>
        </p:spPr>
      </p:pic>
      <p:pic>
        <p:nvPicPr>
          <p:cNvPr id="4" name="Picture 3">
            <a:extLst>
              <a:ext uri="{FF2B5EF4-FFF2-40B4-BE49-F238E27FC236}">
                <a16:creationId xmlns:a16="http://schemas.microsoft.com/office/drawing/2014/main" id="{AC566B67-8DA8-78AC-E45B-2E2BE304CBFE}"/>
              </a:ext>
            </a:extLst>
          </p:cNvPr>
          <p:cNvPicPr>
            <a:picLocks noChangeAspect="1"/>
          </p:cNvPicPr>
          <p:nvPr/>
        </p:nvPicPr>
        <p:blipFill>
          <a:blip r:embed="rId8"/>
          <a:stretch>
            <a:fillRect/>
          </a:stretch>
        </p:blipFill>
        <p:spPr>
          <a:xfrm>
            <a:off x="14287" y="0"/>
            <a:ext cx="12163426" cy="6858000"/>
          </a:xfrm>
          <a:prstGeom prst="rect">
            <a:avLst/>
          </a:prstGeom>
        </p:spPr>
      </p:pic>
      <p:pic>
        <p:nvPicPr>
          <p:cNvPr id="6" name="Picture 5">
            <a:extLst>
              <a:ext uri="{FF2B5EF4-FFF2-40B4-BE49-F238E27FC236}">
                <a16:creationId xmlns:a16="http://schemas.microsoft.com/office/drawing/2014/main" id="{457ACB11-0F54-C6C2-1498-AC05CA8F5CA0}"/>
              </a:ext>
            </a:extLst>
          </p:cNvPr>
          <p:cNvPicPr>
            <a:picLocks noChangeAspect="1"/>
          </p:cNvPicPr>
          <p:nvPr/>
        </p:nvPicPr>
        <p:blipFill>
          <a:blip r:embed="rId9"/>
          <a:stretch>
            <a:fillRect/>
          </a:stretch>
        </p:blipFill>
        <p:spPr>
          <a:xfrm>
            <a:off x="14288" y="-194"/>
            <a:ext cx="12146578" cy="6867525"/>
          </a:xfrm>
          <a:prstGeom prst="rect">
            <a:avLst/>
          </a:prstGeom>
        </p:spPr>
      </p:pic>
    </p:spTree>
    <p:extLst>
      <p:ext uri="{BB962C8B-B14F-4D97-AF65-F5344CB8AC3E}">
        <p14:creationId xmlns:p14="http://schemas.microsoft.com/office/powerpoint/2010/main" val="145173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80575"/>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4. The Product/Service</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31457"/>
            <a:ext cx="8768834" cy="400110"/>
          </a:xfrm>
          <a:prstGeom prst="rect">
            <a:avLst/>
          </a:prstGeom>
          <a:noFill/>
        </p:spPr>
        <p:txBody>
          <a:bodyPr wrap="square">
            <a:spAutoFit/>
          </a:bodyPr>
          <a:lstStyle/>
          <a:p>
            <a:pPr algn="ctr"/>
            <a:r>
              <a:rPr lang="en-US" sz="2000" b="0" i="0" dirty="0">
                <a:solidFill>
                  <a:srgbClr val="F04034"/>
                </a:solidFill>
                <a:effectLst/>
                <a:latin typeface="Montserrat" panose="00000500000000000000" pitchFamily="2" charset="0"/>
              </a:rPr>
              <a:t>Describe how are you solving the problem</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3418835334"/>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C8A89E8-447A-ED9C-6D1B-8F3B05946552}"/>
              </a:ext>
            </a:extLst>
          </p:cNvPr>
          <p:cNvPicPr>
            <a:picLocks noChangeAspect="1"/>
          </p:cNvPicPr>
          <p:nvPr/>
        </p:nvPicPr>
        <p:blipFill>
          <a:blip r:embed="rId7"/>
          <a:stretch>
            <a:fillRect/>
          </a:stretch>
        </p:blipFill>
        <p:spPr>
          <a:xfrm>
            <a:off x="-61879" y="-35211"/>
            <a:ext cx="12253879" cy="6893612"/>
          </a:xfrm>
          <a:prstGeom prst="rect">
            <a:avLst/>
          </a:prstGeom>
        </p:spPr>
      </p:pic>
      <p:pic>
        <p:nvPicPr>
          <p:cNvPr id="4" name="Picture 3">
            <a:extLst>
              <a:ext uri="{FF2B5EF4-FFF2-40B4-BE49-F238E27FC236}">
                <a16:creationId xmlns:a16="http://schemas.microsoft.com/office/drawing/2014/main" id="{988D7059-FA12-7683-73BD-A427E613B0E4}"/>
              </a:ext>
            </a:extLst>
          </p:cNvPr>
          <p:cNvPicPr>
            <a:picLocks noChangeAspect="1"/>
          </p:cNvPicPr>
          <p:nvPr/>
        </p:nvPicPr>
        <p:blipFill>
          <a:blip r:embed="rId8"/>
          <a:stretch>
            <a:fillRect/>
          </a:stretch>
        </p:blipFill>
        <p:spPr>
          <a:xfrm>
            <a:off x="-61879" y="-22489"/>
            <a:ext cx="12253879" cy="6868295"/>
          </a:xfrm>
          <a:prstGeom prst="rect">
            <a:avLst/>
          </a:prstGeom>
        </p:spPr>
      </p:pic>
      <p:pic>
        <p:nvPicPr>
          <p:cNvPr id="6" name="Picture 5">
            <a:extLst>
              <a:ext uri="{FF2B5EF4-FFF2-40B4-BE49-F238E27FC236}">
                <a16:creationId xmlns:a16="http://schemas.microsoft.com/office/drawing/2014/main" id="{EAE48C20-053B-8E26-3012-D460467E387F}"/>
              </a:ext>
            </a:extLst>
          </p:cNvPr>
          <p:cNvPicPr>
            <a:picLocks noChangeAspect="1"/>
          </p:cNvPicPr>
          <p:nvPr/>
        </p:nvPicPr>
        <p:blipFill>
          <a:blip r:embed="rId9"/>
          <a:stretch>
            <a:fillRect/>
          </a:stretch>
        </p:blipFill>
        <p:spPr>
          <a:xfrm>
            <a:off x="-61880" y="-35212"/>
            <a:ext cx="12253879" cy="6892807"/>
          </a:xfrm>
          <a:prstGeom prst="rect">
            <a:avLst/>
          </a:prstGeom>
        </p:spPr>
      </p:pic>
    </p:spTree>
    <p:extLst>
      <p:ext uri="{BB962C8B-B14F-4D97-AF65-F5344CB8AC3E}">
        <p14:creationId xmlns:p14="http://schemas.microsoft.com/office/powerpoint/2010/main" val="2450168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191032" y="480619"/>
            <a:ext cx="11804233" cy="68326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5. Market &amp; Opportunity</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31457"/>
            <a:ext cx="8768834" cy="400110"/>
          </a:xfrm>
          <a:prstGeom prst="rect">
            <a:avLst/>
          </a:prstGeom>
          <a:noFill/>
        </p:spPr>
        <p:txBody>
          <a:bodyPr wrap="square">
            <a:spAutoFit/>
          </a:bodyPr>
          <a:lstStyle/>
          <a:p>
            <a:pPr algn="ctr"/>
            <a:r>
              <a:rPr lang="en-US" sz="2000" b="0" i="0" dirty="0">
                <a:solidFill>
                  <a:srgbClr val="F04034"/>
                </a:solidFill>
                <a:effectLst/>
                <a:latin typeface="Montserrat" panose="00000500000000000000" pitchFamily="2" charset="0"/>
              </a:rPr>
              <a:t>Describe/Highlight the size of your target market</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1187317046"/>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9A8F5C5-7B96-FA37-1750-49673BD269A6}"/>
              </a:ext>
            </a:extLst>
          </p:cNvPr>
          <p:cNvPicPr>
            <a:picLocks noChangeAspect="1"/>
          </p:cNvPicPr>
          <p:nvPr/>
        </p:nvPicPr>
        <p:blipFill>
          <a:blip r:embed="rId7"/>
          <a:stretch>
            <a:fillRect/>
          </a:stretch>
        </p:blipFill>
        <p:spPr>
          <a:xfrm>
            <a:off x="0" y="-13221"/>
            <a:ext cx="12351657" cy="6974595"/>
          </a:xfrm>
          <a:prstGeom prst="rect">
            <a:avLst/>
          </a:prstGeom>
        </p:spPr>
      </p:pic>
      <p:pic>
        <p:nvPicPr>
          <p:cNvPr id="8" name="Picture 7">
            <a:extLst>
              <a:ext uri="{FF2B5EF4-FFF2-40B4-BE49-F238E27FC236}">
                <a16:creationId xmlns:a16="http://schemas.microsoft.com/office/drawing/2014/main" id="{FED8A70B-1391-0CC1-2FBD-D029012128F2}"/>
              </a:ext>
            </a:extLst>
          </p:cNvPr>
          <p:cNvPicPr>
            <a:picLocks noChangeAspect="1"/>
          </p:cNvPicPr>
          <p:nvPr/>
        </p:nvPicPr>
        <p:blipFill>
          <a:blip r:embed="rId8"/>
          <a:stretch>
            <a:fillRect/>
          </a:stretch>
        </p:blipFill>
        <p:spPr>
          <a:xfrm>
            <a:off x="3699" y="0"/>
            <a:ext cx="12368265" cy="6961374"/>
          </a:xfrm>
          <a:prstGeom prst="rect">
            <a:avLst/>
          </a:prstGeom>
        </p:spPr>
      </p:pic>
      <p:pic>
        <p:nvPicPr>
          <p:cNvPr id="4" name="Picture 3">
            <a:extLst>
              <a:ext uri="{FF2B5EF4-FFF2-40B4-BE49-F238E27FC236}">
                <a16:creationId xmlns:a16="http://schemas.microsoft.com/office/drawing/2014/main" id="{6A70704F-5817-B787-8BC9-3B59A5CE5178}"/>
              </a:ext>
            </a:extLst>
          </p:cNvPr>
          <p:cNvPicPr>
            <a:picLocks noChangeAspect="1"/>
          </p:cNvPicPr>
          <p:nvPr/>
        </p:nvPicPr>
        <p:blipFill>
          <a:blip r:embed="rId9"/>
          <a:stretch>
            <a:fillRect/>
          </a:stretch>
        </p:blipFill>
        <p:spPr>
          <a:xfrm>
            <a:off x="-1" y="-1"/>
            <a:ext cx="12351657" cy="6964129"/>
          </a:xfrm>
          <a:prstGeom prst="rect">
            <a:avLst/>
          </a:prstGeom>
        </p:spPr>
      </p:pic>
      <p:sp>
        <p:nvSpPr>
          <p:cNvPr id="10" name="Rectangle: Rounded Corners 9">
            <a:extLst>
              <a:ext uri="{FF2B5EF4-FFF2-40B4-BE49-F238E27FC236}">
                <a16:creationId xmlns:a16="http://schemas.microsoft.com/office/drawing/2014/main" id="{252B68C6-2D1D-617B-9861-827086101026}"/>
              </a:ext>
            </a:extLst>
          </p:cNvPr>
          <p:cNvSpPr/>
          <p:nvPr/>
        </p:nvSpPr>
        <p:spPr>
          <a:xfrm>
            <a:off x="5600700" y="2790825"/>
            <a:ext cx="6200775" cy="3092121"/>
          </a:xfrm>
          <a:prstGeom prst="roundRect">
            <a:avLst>
              <a:gd name="adj" fmla="val 4653"/>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704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326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6. The Technology/Innovation</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711583" y="1131457"/>
            <a:ext cx="9688602" cy="400110"/>
          </a:xfrm>
          <a:prstGeom prst="rect">
            <a:avLst/>
          </a:prstGeom>
          <a:noFill/>
        </p:spPr>
        <p:txBody>
          <a:bodyPr wrap="square">
            <a:spAutoFit/>
          </a:bodyPr>
          <a:lstStyle/>
          <a:p>
            <a:pPr algn="ctr"/>
            <a:r>
              <a:rPr lang="en-US" sz="2000" b="0" i="0" dirty="0">
                <a:solidFill>
                  <a:srgbClr val="F04034"/>
                </a:solidFill>
                <a:effectLst/>
                <a:latin typeface="Montserrat" panose="00000500000000000000" pitchFamily="2" charset="0"/>
              </a:rPr>
              <a:t>Describe the technologies you are using to solve the problem</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345655547"/>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F3DA100-B419-C236-9B4C-E12FAE0175A2}"/>
              </a:ext>
            </a:extLst>
          </p:cNvPr>
          <p:cNvPicPr>
            <a:picLocks noChangeAspect="1"/>
          </p:cNvPicPr>
          <p:nvPr/>
        </p:nvPicPr>
        <p:blipFill>
          <a:blip r:embed="rId7"/>
          <a:stretch>
            <a:fillRect/>
          </a:stretch>
        </p:blipFill>
        <p:spPr>
          <a:xfrm>
            <a:off x="0" y="22411"/>
            <a:ext cx="12192000" cy="6813177"/>
          </a:xfrm>
          <a:prstGeom prst="rect">
            <a:avLst/>
          </a:prstGeom>
        </p:spPr>
      </p:pic>
      <p:pic>
        <p:nvPicPr>
          <p:cNvPr id="11" name="Picture 10">
            <a:extLst>
              <a:ext uri="{FF2B5EF4-FFF2-40B4-BE49-F238E27FC236}">
                <a16:creationId xmlns:a16="http://schemas.microsoft.com/office/drawing/2014/main" id="{AF38EC63-2BA7-36F3-E509-2723B79D92CC}"/>
              </a:ext>
            </a:extLst>
          </p:cNvPr>
          <p:cNvPicPr>
            <a:picLocks noChangeAspect="1"/>
          </p:cNvPicPr>
          <p:nvPr/>
        </p:nvPicPr>
        <p:blipFill>
          <a:blip r:embed="rId8"/>
          <a:stretch>
            <a:fillRect/>
          </a:stretch>
        </p:blipFill>
        <p:spPr>
          <a:xfrm>
            <a:off x="0" y="15430"/>
            <a:ext cx="12192000" cy="6827140"/>
          </a:xfrm>
          <a:prstGeom prst="rect">
            <a:avLst/>
          </a:prstGeom>
        </p:spPr>
      </p:pic>
      <p:pic>
        <p:nvPicPr>
          <p:cNvPr id="4" name="Picture 3">
            <a:extLst>
              <a:ext uri="{FF2B5EF4-FFF2-40B4-BE49-F238E27FC236}">
                <a16:creationId xmlns:a16="http://schemas.microsoft.com/office/drawing/2014/main" id="{7716FB48-0FC6-C9EE-661A-54FE6DD5E076}"/>
              </a:ext>
            </a:extLst>
          </p:cNvPr>
          <p:cNvPicPr>
            <a:picLocks noChangeAspect="1"/>
          </p:cNvPicPr>
          <p:nvPr/>
        </p:nvPicPr>
        <p:blipFill>
          <a:blip r:embed="rId9"/>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6CBE0-1F4E-31C6-8946-9532CA0C7542}"/>
              </a:ext>
            </a:extLst>
          </p:cNvPr>
          <p:cNvPicPr>
            <a:picLocks noChangeAspect="1"/>
          </p:cNvPicPr>
          <p:nvPr/>
        </p:nvPicPr>
        <p:blipFill>
          <a:blip r:embed="rId10"/>
          <a:stretch>
            <a:fillRect/>
          </a:stretch>
        </p:blipFill>
        <p:spPr>
          <a:xfrm>
            <a:off x="-2653" y="0"/>
            <a:ext cx="12197305" cy="6857999"/>
          </a:xfrm>
          <a:prstGeom prst="rect">
            <a:avLst/>
          </a:prstGeom>
        </p:spPr>
      </p:pic>
    </p:spTree>
    <p:extLst>
      <p:ext uri="{BB962C8B-B14F-4D97-AF65-F5344CB8AC3E}">
        <p14:creationId xmlns:p14="http://schemas.microsoft.com/office/powerpoint/2010/main" val="137408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7. Competitive Landscape</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1198692" y="1131457"/>
            <a:ext cx="9794617" cy="400110"/>
          </a:xfrm>
          <a:prstGeom prst="rect">
            <a:avLst/>
          </a:prstGeom>
          <a:noFill/>
        </p:spPr>
        <p:txBody>
          <a:bodyPr wrap="square">
            <a:spAutoFit/>
          </a:bodyPr>
          <a:lstStyle/>
          <a:p>
            <a:pPr algn="ctr"/>
            <a:r>
              <a:rPr lang="en-US" sz="2000" b="0" i="0" dirty="0">
                <a:solidFill>
                  <a:srgbClr val="F04034"/>
                </a:solidFill>
                <a:effectLst/>
                <a:latin typeface="Montserrat" panose="00000500000000000000" pitchFamily="2" charset="0"/>
              </a:rPr>
              <a:t>What are the alternative solutions available in th</a:t>
            </a:r>
            <a:r>
              <a:rPr lang="en-US" sz="2000" dirty="0">
                <a:solidFill>
                  <a:srgbClr val="F04034"/>
                </a:solidFill>
                <a:latin typeface="Montserrat" panose="00000500000000000000" pitchFamily="2" charset="0"/>
              </a:rPr>
              <a:t>e market</a:t>
            </a:r>
            <a:r>
              <a:rPr lang="en-US" sz="2000" b="0" i="0" dirty="0">
                <a:solidFill>
                  <a:srgbClr val="F04034"/>
                </a:solidFill>
                <a:effectLst/>
                <a:latin typeface="Montserrat" panose="00000500000000000000" pitchFamily="2" charset="0"/>
              </a:rPr>
              <a:t>?</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1099888673"/>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F6EA1A7-D211-A225-6418-AE8B3892B0BB}"/>
              </a:ext>
            </a:extLst>
          </p:cNvPr>
          <p:cNvPicPr>
            <a:picLocks noChangeAspect="1"/>
          </p:cNvPicPr>
          <p:nvPr/>
        </p:nvPicPr>
        <p:blipFill>
          <a:blip r:embed="rId7"/>
          <a:stretch>
            <a:fillRect/>
          </a:stretch>
        </p:blipFill>
        <p:spPr>
          <a:xfrm>
            <a:off x="-1" y="0"/>
            <a:ext cx="12133943" cy="6759432"/>
          </a:xfrm>
          <a:prstGeom prst="rect">
            <a:avLst/>
          </a:prstGeom>
        </p:spPr>
      </p:pic>
      <p:pic>
        <p:nvPicPr>
          <p:cNvPr id="4" name="Picture 3">
            <a:extLst>
              <a:ext uri="{FF2B5EF4-FFF2-40B4-BE49-F238E27FC236}">
                <a16:creationId xmlns:a16="http://schemas.microsoft.com/office/drawing/2014/main" id="{864E04E3-B33C-1521-A61D-4BA56E0FAB73}"/>
              </a:ext>
            </a:extLst>
          </p:cNvPr>
          <p:cNvPicPr>
            <a:picLocks noChangeAspect="1"/>
          </p:cNvPicPr>
          <p:nvPr/>
        </p:nvPicPr>
        <p:blipFill>
          <a:blip r:embed="rId8"/>
          <a:stretch>
            <a:fillRect/>
          </a:stretch>
        </p:blipFill>
        <p:spPr>
          <a:xfrm>
            <a:off x="0" y="-1485"/>
            <a:ext cx="12189361" cy="6859485"/>
          </a:xfrm>
          <a:prstGeom prst="rect">
            <a:avLst/>
          </a:prstGeom>
        </p:spPr>
      </p:pic>
      <p:pic>
        <p:nvPicPr>
          <p:cNvPr id="6" name="Picture 5">
            <a:extLst>
              <a:ext uri="{FF2B5EF4-FFF2-40B4-BE49-F238E27FC236}">
                <a16:creationId xmlns:a16="http://schemas.microsoft.com/office/drawing/2014/main" id="{94FAF35D-3922-0C01-BB6B-951775B7B95D}"/>
              </a:ext>
            </a:extLst>
          </p:cNvPr>
          <p:cNvPicPr>
            <a:picLocks noChangeAspect="1"/>
          </p:cNvPicPr>
          <p:nvPr/>
        </p:nvPicPr>
        <p:blipFill>
          <a:blip r:embed="rId9"/>
          <a:stretch>
            <a:fillRect/>
          </a:stretch>
        </p:blipFill>
        <p:spPr>
          <a:xfrm>
            <a:off x="-19599" y="-6247"/>
            <a:ext cx="12352963" cy="6938891"/>
          </a:xfrm>
          <a:prstGeom prst="rect">
            <a:avLst/>
          </a:prstGeom>
        </p:spPr>
      </p:pic>
    </p:spTree>
    <p:extLst>
      <p:ext uri="{BB962C8B-B14F-4D97-AF65-F5344CB8AC3E}">
        <p14:creationId xmlns:p14="http://schemas.microsoft.com/office/powerpoint/2010/main" val="45179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185754" y="1465049"/>
            <a:ext cx="139065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98085" y="5121340"/>
            <a:ext cx="904415" cy="261610"/>
          </a:xfrm>
          <a:prstGeom prst="rect">
            <a:avLst/>
          </a:prstGeom>
          <a:noFill/>
        </p:spPr>
        <p:txBody>
          <a:bodyPr wrap="none" rtlCol="0">
            <a:spAutoFit/>
          </a:bodyPr>
          <a:lstStyle/>
          <a:p>
            <a:pPr algn="ctr"/>
            <a:r>
              <a:rPr lang="en-US" sz="1100" dirty="0">
                <a:solidFill>
                  <a:schemeClr val="bg1"/>
                </a:solidFill>
              </a:rPr>
              <a:t>LEARN NOW</a:t>
            </a:r>
          </a:p>
        </p:txBody>
      </p:sp>
      <p:sp>
        <p:nvSpPr>
          <p:cNvPr id="22" name="Title 3">
            <a:extLst>
              <a:ext uri="{FF2B5EF4-FFF2-40B4-BE49-F238E27FC236}">
                <a16:creationId xmlns:a16="http://schemas.microsoft.com/office/drawing/2014/main" id="{50DAB186-A58A-4DB0-8D12-49244C1CB1FC}"/>
              </a:ext>
            </a:extLst>
          </p:cNvPr>
          <p:cNvSpPr txBox="1">
            <a:spLocks/>
          </p:cNvSpPr>
          <p:nvPr/>
        </p:nvSpPr>
        <p:spPr>
          <a:xfrm>
            <a:off x="752475" y="474269"/>
            <a:ext cx="10687050" cy="687624"/>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gn="ctr"/>
            <a:r>
              <a:rPr lang="en-IN" sz="4800" b="1" dirty="0">
                <a:solidFill>
                  <a:srgbClr val="545454"/>
                </a:solidFill>
              </a:rPr>
              <a:t>8. Business Model</a:t>
            </a:r>
            <a:endParaRPr lang="id-ID" sz="4800" b="1" dirty="0">
              <a:gradFill>
                <a:gsLst>
                  <a:gs pos="0">
                    <a:schemeClr val="accent1"/>
                  </a:gs>
                  <a:gs pos="100000">
                    <a:schemeClr val="accent4"/>
                  </a:gs>
                </a:gsLst>
                <a:lin ang="2700000" scaled="1"/>
              </a:gradFill>
            </a:endParaRPr>
          </a:p>
        </p:txBody>
      </p:sp>
      <p:sp>
        <p:nvSpPr>
          <p:cNvPr id="23" name="TextBox 22">
            <a:extLst>
              <a:ext uri="{FF2B5EF4-FFF2-40B4-BE49-F238E27FC236}">
                <a16:creationId xmlns:a16="http://schemas.microsoft.com/office/drawing/2014/main" id="{9A00F556-EC6F-4389-BD91-6456C88E992D}"/>
              </a:ext>
            </a:extLst>
          </p:cNvPr>
          <p:cNvSpPr txBox="1"/>
          <p:nvPr/>
        </p:nvSpPr>
        <p:spPr>
          <a:xfrm>
            <a:off x="752475" y="1131457"/>
            <a:ext cx="10810530" cy="384721"/>
          </a:xfrm>
          <a:prstGeom prst="rect">
            <a:avLst/>
          </a:prstGeom>
          <a:noFill/>
        </p:spPr>
        <p:txBody>
          <a:bodyPr wrap="square">
            <a:spAutoFit/>
          </a:bodyPr>
          <a:lstStyle/>
          <a:p>
            <a:pPr algn="ctr"/>
            <a:r>
              <a:rPr lang="en-US" sz="1900" b="0" i="0" dirty="0">
                <a:solidFill>
                  <a:srgbClr val="F04034"/>
                </a:solidFill>
                <a:effectLst/>
                <a:latin typeface="Montserrat" panose="00000500000000000000" pitchFamily="2" charset="0"/>
              </a:rPr>
              <a:t>What is your revenue model? </a:t>
            </a:r>
          </a:p>
        </p:txBody>
      </p:sp>
      <p:graphicFrame>
        <p:nvGraphicFramePr>
          <p:cNvPr id="5" name="Diagram 4">
            <a:extLst>
              <a:ext uri="{FF2B5EF4-FFF2-40B4-BE49-F238E27FC236}">
                <a16:creationId xmlns:a16="http://schemas.microsoft.com/office/drawing/2014/main" id="{9150172D-D509-44DC-9C25-9968874D3D5A}"/>
              </a:ext>
            </a:extLst>
          </p:cNvPr>
          <p:cNvGraphicFramePr/>
          <p:nvPr>
            <p:extLst>
              <p:ext uri="{D42A27DB-BD31-4B8C-83A1-F6EECF244321}">
                <p14:modId xmlns:p14="http://schemas.microsoft.com/office/powerpoint/2010/main" val="2863538035"/>
              </p:ext>
            </p:extLst>
          </p:nvPr>
        </p:nvGraphicFramePr>
        <p:xfrm>
          <a:off x="791815" y="1611271"/>
          <a:ext cx="10608370" cy="4996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57338094-E065-1A72-C21A-B7EBC19F0D1F}"/>
              </a:ext>
            </a:extLst>
          </p:cNvPr>
          <p:cNvPicPr>
            <a:picLocks noChangeAspect="1"/>
          </p:cNvPicPr>
          <p:nvPr/>
        </p:nvPicPr>
        <p:blipFill>
          <a:blip r:embed="rId7"/>
          <a:stretch>
            <a:fillRect/>
          </a:stretch>
        </p:blipFill>
        <p:spPr>
          <a:xfrm>
            <a:off x="0" y="20346"/>
            <a:ext cx="12192000" cy="6817307"/>
          </a:xfrm>
          <a:prstGeom prst="rect">
            <a:avLst/>
          </a:prstGeom>
        </p:spPr>
      </p:pic>
      <p:pic>
        <p:nvPicPr>
          <p:cNvPr id="4" name="Picture 3">
            <a:extLst>
              <a:ext uri="{FF2B5EF4-FFF2-40B4-BE49-F238E27FC236}">
                <a16:creationId xmlns:a16="http://schemas.microsoft.com/office/drawing/2014/main" id="{3E880D6C-63F2-F827-6E66-C658071927B9}"/>
              </a:ext>
            </a:extLst>
          </p:cNvPr>
          <p:cNvPicPr>
            <a:picLocks noChangeAspect="1"/>
          </p:cNvPicPr>
          <p:nvPr/>
        </p:nvPicPr>
        <p:blipFill>
          <a:blip r:embed="rId8"/>
          <a:stretch>
            <a:fillRect/>
          </a:stretch>
        </p:blipFill>
        <p:spPr>
          <a:xfrm>
            <a:off x="-16981" y="0"/>
            <a:ext cx="12208981" cy="6848475"/>
          </a:xfrm>
          <a:prstGeom prst="rect">
            <a:avLst/>
          </a:prstGeom>
        </p:spPr>
      </p:pic>
      <p:pic>
        <p:nvPicPr>
          <p:cNvPr id="6" name="Picture 5">
            <a:extLst>
              <a:ext uri="{FF2B5EF4-FFF2-40B4-BE49-F238E27FC236}">
                <a16:creationId xmlns:a16="http://schemas.microsoft.com/office/drawing/2014/main" id="{41AFDE63-73D5-B974-CC0F-F75DC253332C}"/>
              </a:ext>
            </a:extLst>
          </p:cNvPr>
          <p:cNvPicPr>
            <a:picLocks noChangeAspect="1"/>
          </p:cNvPicPr>
          <p:nvPr/>
        </p:nvPicPr>
        <p:blipFill>
          <a:blip r:embed="rId9"/>
          <a:stretch>
            <a:fillRect/>
          </a:stretch>
        </p:blipFill>
        <p:spPr>
          <a:xfrm>
            <a:off x="0" y="896"/>
            <a:ext cx="12193596" cy="6857104"/>
          </a:xfrm>
          <a:prstGeom prst="rect">
            <a:avLst/>
          </a:prstGeom>
        </p:spPr>
      </p:pic>
    </p:spTree>
    <p:extLst>
      <p:ext uri="{BB962C8B-B14F-4D97-AF65-F5344CB8AC3E}">
        <p14:creationId xmlns:p14="http://schemas.microsoft.com/office/powerpoint/2010/main" val="3199390169"/>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FF3399"/>
      </a:accent1>
      <a:accent2>
        <a:srgbClr val="FF6600"/>
      </a:accent2>
      <a:accent3>
        <a:srgbClr val="FF3399"/>
      </a:accent3>
      <a:accent4>
        <a:srgbClr val="FF6600"/>
      </a:accent4>
      <a:accent5>
        <a:srgbClr val="FF3399"/>
      </a:accent5>
      <a:accent6>
        <a:srgbClr val="FF66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3807</TotalTime>
  <Words>1322</Words>
  <Application>Microsoft Office PowerPoint</Application>
  <PresentationFormat>Widescreen</PresentationFormat>
  <Paragraphs>101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Montserrat</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 ROG</dc:creator>
  <cp:lastModifiedBy>Uday Kumar</cp:lastModifiedBy>
  <cp:revision>252</cp:revision>
  <dcterms:created xsi:type="dcterms:W3CDTF">2018-08-17T08:14:21Z</dcterms:created>
  <dcterms:modified xsi:type="dcterms:W3CDTF">2025-11-25T09:47:37Z</dcterms:modified>
</cp:coreProperties>
</file>